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87" r:id="rId3"/>
    <p:sldId id="286" r:id="rId4"/>
    <p:sldId id="283" r:id="rId5"/>
    <p:sldId id="288" r:id="rId6"/>
    <p:sldId id="277" r:id="rId7"/>
    <p:sldId id="305" r:id="rId8"/>
    <p:sldId id="278" r:id="rId9"/>
    <p:sldId id="289" r:id="rId10"/>
    <p:sldId id="302" r:id="rId11"/>
    <p:sldId id="303" r:id="rId12"/>
    <p:sldId id="280" r:id="rId13"/>
    <p:sldId id="295" r:id="rId14"/>
    <p:sldId id="285" r:id="rId15"/>
    <p:sldId id="296" r:id="rId16"/>
    <p:sldId id="297" r:id="rId17"/>
    <p:sldId id="298" r:id="rId18"/>
    <p:sldId id="279" r:id="rId19"/>
    <p:sldId id="299" r:id="rId20"/>
    <p:sldId id="284" r:id="rId21"/>
    <p:sldId id="30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3C6"/>
    <a:srgbClr val="C05805"/>
    <a:srgbClr val="2E2300"/>
    <a:srgbClr val="FAAE3D"/>
    <a:srgbClr val="6E6702"/>
    <a:srgbClr val="81715E"/>
    <a:srgbClr val="DB9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2" autoAdjust="0"/>
  </p:normalViewPr>
  <p:slideViewPr>
    <p:cSldViewPr>
      <p:cViewPr varScale="1">
        <p:scale>
          <a:sx n="101" d="100"/>
          <a:sy n="101" d="100"/>
        </p:scale>
        <p:origin x="144" y="2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E0AFE8-5089-494A-8591-1BCE0760A8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t="10101" r="5883"/>
          <a:stretch/>
        </p:blipFill>
        <p:spPr>
          <a:xfrm>
            <a:off x="407368" y="1366018"/>
            <a:ext cx="2881292" cy="44853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78936E-8B02-479F-AFB7-73FD40AE96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37400" r="2655" b="16594"/>
          <a:stretch/>
        </p:blipFill>
        <p:spPr>
          <a:xfrm>
            <a:off x="4317505" y="1358004"/>
            <a:ext cx="3002114" cy="44853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9DD7B2-2DA3-4F23-AB02-DEF6B5581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1589" b="1"/>
          <a:stretch/>
        </p:blipFill>
        <p:spPr>
          <a:xfrm>
            <a:off x="8400256" y="1366016"/>
            <a:ext cx="2646799" cy="44853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72FFE3-561E-4E17-944C-7820640AF532}"/>
              </a:ext>
            </a:extLst>
          </p:cNvPr>
          <p:cNvSpPr txBox="1"/>
          <p:nvPr/>
        </p:nvSpPr>
        <p:spPr>
          <a:xfrm>
            <a:off x="911424" y="44624"/>
            <a:ext cx="9144001" cy="14850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k-KZ" sz="6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«</a:t>
            </a:r>
            <a:r>
              <a:rPr lang="ru-RU" sz="6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История</a:t>
            </a:r>
            <a:r>
              <a:rPr lang="kk-KZ" sz="6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»</a:t>
            </a:r>
            <a:endParaRPr lang="ru-RU" sz="6000" b="1" dirty="0">
              <a:ln>
                <a:solidFill>
                  <a:srgbClr val="BBC3C6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ru-RU" sz="1050" b="1" dirty="0">
              <a:ln/>
              <a:solidFill>
                <a:srgbClr val="2E23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2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A48B88-392C-45D9-AEE8-1371051DBE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4" y="2564903"/>
            <a:ext cx="5129340" cy="345638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77CF1B-1977-417E-A5A4-04E49EEE5AAE}"/>
              </a:ext>
            </a:extLst>
          </p:cNvPr>
          <p:cNvSpPr/>
          <p:nvPr/>
        </p:nvSpPr>
        <p:spPr>
          <a:xfrm>
            <a:off x="407368" y="537573"/>
            <a:ext cx="821182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32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 </a:t>
            </a:r>
            <a:r>
              <a:rPr lang="ru-RU" sz="44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Сервисная компания</a:t>
            </a:r>
          </a:p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44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«</a:t>
            </a:r>
            <a:r>
              <a:rPr lang="en-US" sz="44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Eco Cashback</a:t>
            </a:r>
            <a:r>
              <a:rPr lang="ru-RU" sz="44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»</a:t>
            </a:r>
            <a:endParaRPr lang="en-US" sz="4400" b="1" dirty="0">
              <a:ln>
                <a:solidFill>
                  <a:srgbClr val="BBC3C6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9C7614-3ADA-4ADB-A10D-089A4F455498}"/>
              </a:ext>
            </a:extLst>
          </p:cNvPr>
          <p:cNvSpPr/>
          <p:nvPr/>
        </p:nvSpPr>
        <p:spPr>
          <a:xfrm>
            <a:off x="5448973" y="5023511"/>
            <a:ext cx="82118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algn="ctr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44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Партнеры</a:t>
            </a:r>
            <a:endParaRPr lang="en-US" sz="4400" b="1" dirty="0">
              <a:ln>
                <a:solidFill>
                  <a:srgbClr val="BBC3C6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A11B6A-6545-4FC4-9B70-F005F8B40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35" y="3284983"/>
            <a:ext cx="1442860" cy="14428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2AB973-6761-4CDF-9A17-1F96433460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59" y="3484102"/>
            <a:ext cx="1442860" cy="14428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3CACCC-CD0D-4AA3-B17D-33AA1EAC3E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039">
            <a:off x="5412660" y="3668545"/>
            <a:ext cx="1442860" cy="14428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06F750A-7F2E-4411-A9C7-563C02236B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4850" b="2751"/>
          <a:stretch/>
        </p:blipFill>
        <p:spPr>
          <a:xfrm>
            <a:off x="7176119" y="364470"/>
            <a:ext cx="4870175" cy="4577833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 rot="10800000">
            <a:off x="5652983" y="5084195"/>
            <a:ext cx="1460172" cy="64807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1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0969B0A-F1FD-4280-B25A-BE0DFAD741BA}"/>
              </a:ext>
            </a:extLst>
          </p:cNvPr>
          <p:cNvSpPr/>
          <p:nvPr/>
        </p:nvSpPr>
        <p:spPr>
          <a:xfrm>
            <a:off x="-1871661" y="1456485"/>
            <a:ext cx="82118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algn="ctr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44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Клиенты</a:t>
            </a:r>
            <a:endParaRPr lang="en-US" sz="4400" b="1" dirty="0">
              <a:ln>
                <a:solidFill>
                  <a:srgbClr val="BBC3C6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FA4E42-BCEC-4E5E-955A-03A2D2E87618}"/>
              </a:ext>
            </a:extLst>
          </p:cNvPr>
          <p:cNvSpPr/>
          <p:nvPr/>
        </p:nvSpPr>
        <p:spPr>
          <a:xfrm>
            <a:off x="3719736" y="317711"/>
            <a:ext cx="821182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algn="r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32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 </a:t>
            </a:r>
            <a:r>
              <a:rPr lang="ru-RU" sz="44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Сервисная компания</a:t>
            </a:r>
          </a:p>
          <a:p>
            <a:pPr marL="12065" algn="r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44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«</a:t>
            </a:r>
            <a:r>
              <a:rPr lang="en-US" sz="44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Eco Cashback</a:t>
            </a:r>
            <a:r>
              <a:rPr lang="ru-RU" sz="44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»</a:t>
            </a:r>
            <a:endParaRPr lang="en-US" sz="4400" b="1" dirty="0">
              <a:ln>
                <a:solidFill>
                  <a:srgbClr val="BBC3C6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07C1FC-0661-4679-9FDB-A62FBB9F59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t="2388" r="3302" b="3671"/>
          <a:stretch/>
        </p:blipFill>
        <p:spPr>
          <a:xfrm>
            <a:off x="6340168" y="2166840"/>
            <a:ext cx="5708274" cy="38532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150D77D-A439-4392-81AB-2FF1418AF0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6930" r="3516" b="3070"/>
          <a:stretch/>
        </p:blipFill>
        <p:spPr>
          <a:xfrm>
            <a:off x="731593" y="2284776"/>
            <a:ext cx="3312368" cy="32403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D37B10-8EC8-481F-A735-6E71090EE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68" y="3230441"/>
            <a:ext cx="1442860" cy="1442860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10800000">
            <a:off x="4461978" y="4877065"/>
            <a:ext cx="1460172" cy="64807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9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A761D3-4231-4B17-9DF5-66547B834E42}"/>
              </a:ext>
            </a:extLst>
          </p:cNvPr>
          <p:cNvSpPr/>
          <p:nvPr/>
        </p:nvSpPr>
        <p:spPr>
          <a:xfrm>
            <a:off x="911424" y="332656"/>
            <a:ext cx="4915128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72</a:t>
            </a:r>
            <a:r>
              <a:rPr lang="ru-RU" sz="170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кг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408A74-A755-4C47-AD28-BCED00C9C7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3" r="47899" b="12812"/>
          <a:stretch/>
        </p:blipFill>
        <p:spPr>
          <a:xfrm>
            <a:off x="6744072" y="3146875"/>
            <a:ext cx="4176464" cy="36036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589EDD-AF03-412E-BBDD-B45D9E9A09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1" t="42563" b="12812"/>
          <a:stretch/>
        </p:blipFill>
        <p:spPr>
          <a:xfrm>
            <a:off x="6528048" y="-243408"/>
            <a:ext cx="4104456" cy="385221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7DEB208-E252-4577-8273-DBB822180D82}"/>
              </a:ext>
            </a:extLst>
          </p:cNvPr>
          <p:cNvSpPr/>
          <p:nvPr/>
        </p:nvSpPr>
        <p:spPr>
          <a:xfrm>
            <a:off x="1050986" y="3933056"/>
            <a:ext cx="35615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ЕЖЕГОДНО</a:t>
            </a:r>
          </a:p>
        </p:txBody>
      </p:sp>
    </p:spTree>
    <p:extLst>
      <p:ext uri="{BB962C8B-B14F-4D97-AF65-F5344CB8AC3E}">
        <p14:creationId xmlns:p14="http://schemas.microsoft.com/office/powerpoint/2010/main" val="3093994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B901F9C-A980-424C-A6A5-7730B22EF272}"/>
              </a:ext>
            </a:extLst>
          </p:cNvPr>
          <p:cNvSpPr/>
          <p:nvPr/>
        </p:nvSpPr>
        <p:spPr>
          <a:xfrm>
            <a:off x="1009620" y="4437112"/>
            <a:ext cx="29523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117</a:t>
            </a:r>
            <a:r>
              <a:rPr lang="ru-RU" sz="6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48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МСБ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6CEF363-8160-4BAB-B3B3-2D0240F71A80}"/>
              </a:ext>
            </a:extLst>
          </p:cNvPr>
          <p:cNvSpPr/>
          <p:nvPr/>
        </p:nvSpPr>
        <p:spPr>
          <a:xfrm>
            <a:off x="9022697" y="4587732"/>
            <a:ext cx="29523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72</a:t>
            </a:r>
            <a:r>
              <a:rPr lang="ru-RU" sz="6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4800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мжд</a:t>
            </a:r>
            <a:endParaRPr lang="ru-RU" sz="4800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04D9F0-0B5C-4950-B5C7-6A4A63854FB7}"/>
              </a:ext>
            </a:extLst>
          </p:cNvPr>
          <p:cNvSpPr/>
          <p:nvPr/>
        </p:nvSpPr>
        <p:spPr>
          <a:xfrm>
            <a:off x="4636208" y="4221088"/>
            <a:ext cx="356155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34</a:t>
            </a:r>
            <a:r>
              <a:rPr lang="ru-RU" sz="6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48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учреждения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5222B0-CAFB-415B-B600-570DBA083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513396"/>
            <a:ext cx="4414145" cy="30743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AE1908-DAB4-4BA3-97C3-2360B79C7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908720"/>
            <a:ext cx="2808312" cy="39190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BD1DFBB-7998-4F2C-9098-96A8F4603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46398"/>
            <a:ext cx="2205246" cy="3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55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1F6DEFF-3B9A-4CC8-AE24-E51309C3D728}"/>
              </a:ext>
            </a:extLst>
          </p:cNvPr>
          <p:cNvSpPr/>
          <p:nvPr/>
        </p:nvSpPr>
        <p:spPr>
          <a:xfrm>
            <a:off x="1288158" y="4009001"/>
            <a:ext cx="368081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4600 </a:t>
            </a:r>
          </a:p>
          <a:p>
            <a:pPr algn="ctr"/>
            <a:r>
              <a:rPr lang="ru-RU" sz="6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клиентов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267C00B-14A6-4F27-A09F-253217827014}"/>
              </a:ext>
            </a:extLst>
          </p:cNvPr>
          <p:cNvSpPr/>
          <p:nvPr/>
        </p:nvSpPr>
        <p:spPr>
          <a:xfrm>
            <a:off x="6528048" y="1121596"/>
            <a:ext cx="431239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358 800 </a:t>
            </a:r>
          </a:p>
          <a:p>
            <a:pPr algn="ctr"/>
            <a:r>
              <a:rPr lang="ru-RU" sz="6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килограмм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C6D192-FA57-44EE-A63F-E300CDF3B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2" t="47545" b="15412"/>
          <a:stretch/>
        </p:blipFill>
        <p:spPr>
          <a:xfrm>
            <a:off x="5591944" y="3645024"/>
            <a:ext cx="2837707" cy="23336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9703D4-7F3D-4A0B-A132-25D32BFE4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t="46121" r="53076" b="15411"/>
          <a:stretch/>
        </p:blipFill>
        <p:spPr>
          <a:xfrm>
            <a:off x="9052622" y="3645023"/>
            <a:ext cx="2765153" cy="233367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A1FD4B-8BF5-416D-9CF0-4B0A902CC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64" y="696055"/>
            <a:ext cx="4489202" cy="291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19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F54F65-3E9D-4A3C-818E-BE75D0C4F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57" y="742200"/>
            <a:ext cx="2661316" cy="265179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7EB0E2-11E6-4EB6-A114-BFF3493C5980}"/>
              </a:ext>
            </a:extLst>
          </p:cNvPr>
          <p:cNvSpPr/>
          <p:nvPr/>
        </p:nvSpPr>
        <p:spPr>
          <a:xfrm>
            <a:off x="839416" y="836712"/>
            <a:ext cx="431239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29 900 </a:t>
            </a:r>
          </a:p>
          <a:p>
            <a:pPr algn="ctr"/>
            <a:r>
              <a:rPr lang="ru-RU" sz="6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килограмм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B0B5F4-B97B-4908-83C8-DDDEAB4F0DD2}"/>
              </a:ext>
            </a:extLst>
          </p:cNvPr>
          <p:cNvSpPr/>
          <p:nvPr/>
        </p:nvSpPr>
        <p:spPr>
          <a:xfrm>
            <a:off x="7320136" y="3259966"/>
            <a:ext cx="356155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80</a:t>
            </a:r>
            <a:r>
              <a:rPr lang="ru-RU" sz="6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48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ТЕНГЕ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510462-EC54-4130-A209-ED480FF777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1760321"/>
            <a:ext cx="436550" cy="4656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E29660-D7D5-41D1-BFF1-BE16F03C78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99" y="3381572"/>
            <a:ext cx="3139321" cy="31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91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2C6BDB-3E60-4501-99FE-23A1463BF519}"/>
              </a:ext>
            </a:extLst>
          </p:cNvPr>
          <p:cNvSpPr/>
          <p:nvPr/>
        </p:nvSpPr>
        <p:spPr>
          <a:xfrm>
            <a:off x="1214526" y="5373216"/>
            <a:ext cx="105550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2 392 000 тенге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DDC62A-52A4-44E2-AAAE-C445E2413024}"/>
              </a:ext>
            </a:extLst>
          </p:cNvPr>
          <p:cNvSpPr/>
          <p:nvPr/>
        </p:nvSpPr>
        <p:spPr>
          <a:xfrm>
            <a:off x="911423" y="691252"/>
            <a:ext cx="111612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28 704 000 тенге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305ED6F-7710-49FB-8454-B99A0CA356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1898910"/>
            <a:ext cx="3611933" cy="323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2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78A964D-EA0A-46EF-92EF-4FAF512E28BB}"/>
              </a:ext>
            </a:extLst>
          </p:cNvPr>
          <p:cNvSpPr/>
          <p:nvPr/>
        </p:nvSpPr>
        <p:spPr>
          <a:xfrm>
            <a:off x="2494604" y="3501008"/>
            <a:ext cx="1478290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</a:p>
          <a:p>
            <a:pPr algn="ctr"/>
            <a:r>
              <a:rPr lang="ru-RU" sz="48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Банк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263AA5-1778-49C0-989E-D952BB9D4EF1}"/>
              </a:ext>
            </a:extLst>
          </p:cNvPr>
          <p:cNvSpPr/>
          <p:nvPr/>
        </p:nvSpPr>
        <p:spPr>
          <a:xfrm>
            <a:off x="6545808" y="3449961"/>
            <a:ext cx="4229042" cy="252376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</a:p>
          <a:p>
            <a:pPr algn="ctr"/>
            <a:r>
              <a:rPr lang="ru-RU" sz="4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«</a:t>
            </a:r>
            <a:r>
              <a:rPr lang="en-US" sz="4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Eco Cashback</a:t>
            </a:r>
            <a:r>
              <a:rPr lang="ru-RU" sz="4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»</a:t>
            </a:r>
            <a:endParaRPr lang="en-US" sz="4600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46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бизнес-аккаунт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A3A876-B39A-4029-B5B0-6EDE6EEA9D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2"/>
          <a:stretch/>
        </p:blipFill>
        <p:spPr>
          <a:xfrm>
            <a:off x="1775520" y="1412776"/>
            <a:ext cx="2916458" cy="29257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1AC41E-DE80-42B7-86B9-09C1A3277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507879"/>
            <a:ext cx="2916458" cy="291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98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51AC28-E751-4F32-B785-5840EB93CC66}"/>
              </a:ext>
            </a:extLst>
          </p:cNvPr>
          <p:cNvSpPr/>
          <p:nvPr/>
        </p:nvSpPr>
        <p:spPr>
          <a:xfrm>
            <a:off x="2402071" y="208306"/>
            <a:ext cx="84048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Сервис</a:t>
            </a:r>
            <a:r>
              <a:rPr lang="ru-RU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«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Eco Cashback</a:t>
            </a:r>
            <a:r>
              <a:rPr lang="ru-RU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451AF3-B398-4594-BC2E-B4BC29CB27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"/>
          <a:stretch/>
        </p:blipFill>
        <p:spPr>
          <a:xfrm>
            <a:off x="839416" y="1844825"/>
            <a:ext cx="2747090" cy="31683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9DFD66-B6E2-4C68-9D9B-C286B161E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94" y="3191390"/>
            <a:ext cx="2913212" cy="29132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77F365C-D8C1-4A8D-AA28-E36CC4D201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r="7224" b="7143"/>
          <a:stretch/>
        </p:blipFill>
        <p:spPr>
          <a:xfrm>
            <a:off x="8328248" y="1556792"/>
            <a:ext cx="345638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59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E85C2EE-5A06-4D65-B94E-0BFDA9EBAEB9}"/>
              </a:ext>
            </a:extLst>
          </p:cNvPr>
          <p:cNvSpPr/>
          <p:nvPr/>
        </p:nvSpPr>
        <p:spPr>
          <a:xfrm>
            <a:off x="1736018" y="476672"/>
            <a:ext cx="97369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>
                <a:ln w="0"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Франшиза «</a:t>
            </a:r>
            <a:r>
              <a:rPr lang="en-US" sz="6600" dirty="0">
                <a:ln w="0"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Eco Cashback</a:t>
            </a:r>
            <a:r>
              <a:rPr lang="ru-RU" sz="6600" dirty="0">
                <a:ln w="0"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1C2298-DFCA-4838-893E-978D8DC3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159" y="1700808"/>
            <a:ext cx="6120680" cy="457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6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0CF7A1-AF4A-4AF1-98F1-8916B24ED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7" b="38682"/>
          <a:stretch/>
        </p:blipFill>
        <p:spPr>
          <a:xfrm>
            <a:off x="5877377" y="1455162"/>
            <a:ext cx="5763239" cy="498261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3C5F8E-518D-4852-BA5E-9EDB4CCA61A8}"/>
              </a:ext>
            </a:extLst>
          </p:cNvPr>
          <p:cNvSpPr/>
          <p:nvPr/>
        </p:nvSpPr>
        <p:spPr>
          <a:xfrm>
            <a:off x="477009" y="318712"/>
            <a:ext cx="82118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66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3300</a:t>
            </a:r>
            <a:r>
              <a:rPr lang="ru-RU" sz="48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 мусорных полигонов</a:t>
            </a:r>
          </a:p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66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125</a:t>
            </a:r>
            <a:r>
              <a:rPr lang="ru-RU" sz="48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 млн.тонн ТБО</a:t>
            </a:r>
          </a:p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48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 </a:t>
            </a:r>
            <a:r>
              <a:rPr lang="ru-RU" sz="66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5</a:t>
            </a:r>
            <a:r>
              <a:rPr lang="ru-RU" sz="48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 млн.тонн ТБО</a:t>
            </a:r>
            <a:endParaRPr lang="en-US" sz="4800" b="1" dirty="0">
              <a:ln>
                <a:solidFill>
                  <a:srgbClr val="BBC3C6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E1836E4-FFE2-4227-9AE0-B7CD150E67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3638554"/>
            <a:ext cx="2925140" cy="29251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640AD9-61B3-465F-B2F0-BF8122F74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23" y="3854212"/>
            <a:ext cx="2925140" cy="29251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E597E5-32E9-4315-9461-53DDE1A40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611921"/>
            <a:ext cx="2925140" cy="29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26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4D6DF9-3606-4BB3-A7DF-03AA8DD48735}"/>
              </a:ext>
            </a:extLst>
          </p:cNvPr>
          <p:cNvSpPr/>
          <p:nvPr/>
        </p:nvSpPr>
        <p:spPr>
          <a:xfrm>
            <a:off x="191344" y="260648"/>
            <a:ext cx="12144672" cy="16466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2065" algn="ctr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48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«Сделаем отходы частью экономики,                   </a:t>
            </a:r>
            <a:endParaRPr lang="en-US" sz="4800" b="1" dirty="0">
              <a:ln>
                <a:solidFill>
                  <a:srgbClr val="BBC3C6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  <a:p>
            <a:pPr marL="12065" algn="ctr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48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а не частью мусорных свалок и полигонов»</a:t>
            </a:r>
            <a:endParaRPr lang="en-US" sz="4800" b="1" dirty="0">
              <a:ln>
                <a:solidFill>
                  <a:srgbClr val="BBC3C6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FE9130-0CD3-4A5D-86DE-0DFF1EE60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412776"/>
            <a:ext cx="9144000" cy="52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5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B6F30-AB01-4CA8-91D9-30B4CDD63B38}"/>
              </a:ext>
            </a:extLst>
          </p:cNvPr>
          <p:cNvSpPr txBox="1"/>
          <p:nvPr/>
        </p:nvSpPr>
        <p:spPr>
          <a:xfrm>
            <a:off x="911424" y="44624"/>
            <a:ext cx="9144001" cy="14850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Контакты</a:t>
            </a:r>
          </a:p>
          <a:p>
            <a:pPr algn="ctr"/>
            <a:endParaRPr lang="ru-RU" sz="1050" b="1" dirty="0">
              <a:ln/>
              <a:solidFill>
                <a:srgbClr val="2E23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8E813-6F0E-420D-94F3-8914E6AF5753}"/>
              </a:ext>
            </a:extLst>
          </p:cNvPr>
          <p:cNvSpPr txBox="1"/>
          <p:nvPr/>
        </p:nvSpPr>
        <p:spPr>
          <a:xfrm>
            <a:off x="-26899" y="4149080"/>
            <a:ext cx="11449272" cy="14850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email: vladislav.golyarko@mail.ru</a:t>
            </a:r>
            <a:endParaRPr lang="ru-RU" sz="6000" b="1" dirty="0">
              <a:ln>
                <a:solidFill>
                  <a:srgbClr val="BBC3C6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ru-RU" sz="1050" b="1" dirty="0">
              <a:ln/>
              <a:solidFill>
                <a:srgbClr val="2E23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421AB-B3BE-45AC-8D5E-674964BFEAE7}"/>
              </a:ext>
            </a:extLst>
          </p:cNvPr>
          <p:cNvSpPr txBox="1"/>
          <p:nvPr/>
        </p:nvSpPr>
        <p:spPr>
          <a:xfrm>
            <a:off x="-888776" y="3050458"/>
            <a:ext cx="9144001" cy="14850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тел.: +7 705 484 4430</a:t>
            </a:r>
          </a:p>
          <a:p>
            <a:pPr algn="ctr"/>
            <a:endParaRPr lang="ru-RU" sz="1050" b="1" dirty="0">
              <a:ln/>
              <a:solidFill>
                <a:srgbClr val="2E23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3D6A3F-2ED6-4771-961F-6A96F6A08A8F}"/>
              </a:ext>
            </a:extLst>
          </p:cNvPr>
          <p:cNvSpPr txBox="1"/>
          <p:nvPr/>
        </p:nvSpPr>
        <p:spPr>
          <a:xfrm>
            <a:off x="-1968896" y="1951836"/>
            <a:ext cx="13537504" cy="14850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Instagram: @</a:t>
            </a:r>
            <a:r>
              <a:rPr lang="en-US" sz="6000" b="1" dirty="0" err="1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eco_cashback</a:t>
            </a:r>
            <a:endParaRPr lang="ru-RU" sz="6000" b="1" dirty="0">
              <a:ln>
                <a:solidFill>
                  <a:srgbClr val="BBC3C6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ru-RU" sz="1050" b="1" dirty="0">
              <a:ln/>
              <a:solidFill>
                <a:srgbClr val="2E23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FD1F09-2453-4492-965F-8866EFA98F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524" y="-2562"/>
            <a:ext cx="257226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235092-5E2B-4B3C-A39B-46C12028A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5" y="0"/>
            <a:ext cx="2572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47D66A-B4E4-437C-A71F-89FE0A41C565}"/>
              </a:ext>
            </a:extLst>
          </p:cNvPr>
          <p:cNvSpPr/>
          <p:nvPr/>
        </p:nvSpPr>
        <p:spPr>
          <a:xfrm>
            <a:off x="623392" y="281548"/>
            <a:ext cx="5729454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82%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2A01D9-66DB-44E0-BE51-C084CC139501}"/>
              </a:ext>
            </a:extLst>
          </p:cNvPr>
          <p:cNvSpPr/>
          <p:nvPr/>
        </p:nvSpPr>
        <p:spPr>
          <a:xfrm>
            <a:off x="767408" y="4293096"/>
            <a:ext cx="8211828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54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перерабатываемого ТБО</a:t>
            </a:r>
          </a:p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54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вывозят на полигоны</a:t>
            </a:r>
            <a:endParaRPr lang="en-US" sz="5400" b="1" dirty="0">
              <a:ln>
                <a:solidFill>
                  <a:srgbClr val="BBC3C6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762E11-C9C5-42F2-B774-781D99659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13915" r="21150" b="28107"/>
          <a:stretch/>
        </p:blipFill>
        <p:spPr>
          <a:xfrm>
            <a:off x="7536160" y="620688"/>
            <a:ext cx="367240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92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87135C8-BDAF-4EA5-83DA-EFFF8B991E80}"/>
              </a:ext>
            </a:extLst>
          </p:cNvPr>
          <p:cNvSpPr/>
          <p:nvPr/>
        </p:nvSpPr>
        <p:spPr>
          <a:xfrm>
            <a:off x="3487104" y="332656"/>
            <a:ext cx="82118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algn="ctr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88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8 из 10 человек</a:t>
            </a:r>
            <a:endParaRPr lang="en-US" sz="8800" b="1" dirty="0">
              <a:ln>
                <a:solidFill>
                  <a:srgbClr val="BBC3C6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090D89-A8C3-45E1-802E-34AD75EA00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8" b="49719"/>
          <a:stretch/>
        </p:blipFill>
        <p:spPr>
          <a:xfrm>
            <a:off x="3791744" y="2132856"/>
            <a:ext cx="2852936" cy="24482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11C558-E1D1-4B58-959E-C078E74B5F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33"/>
          <a:stretch/>
        </p:blipFill>
        <p:spPr>
          <a:xfrm>
            <a:off x="6829772" y="2132856"/>
            <a:ext cx="4869160" cy="24482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51A794-172C-4DF6-848E-AD7A506E09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13" b="49719"/>
          <a:stretch/>
        </p:blipFill>
        <p:spPr>
          <a:xfrm>
            <a:off x="852747" y="2141984"/>
            <a:ext cx="1966528" cy="24482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B8E20C-F9A2-46D3-BFC6-4F0EDE93B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23" y="4680019"/>
            <a:ext cx="1268760" cy="12687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243875-7F4F-4DD1-9254-5ECD02E66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51" y="4697760"/>
            <a:ext cx="1268760" cy="1268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FB9002-D5B5-486E-86C4-5214C6480C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67" y="4697760"/>
            <a:ext cx="1268760" cy="1268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F8E0BD-9BC6-4C6B-A672-AB4F596C63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83" y="4678300"/>
            <a:ext cx="1268760" cy="1268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F21C3D-4A7E-4FF9-947D-1572B92C9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40" y="4697760"/>
            <a:ext cx="1268760" cy="1268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C1A58F1-2638-4BC9-B9C9-9E1F6DB97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356" y="4697760"/>
            <a:ext cx="1268760" cy="1268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673EF5-0BED-4666-9952-B789E2138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084" y="4680019"/>
            <a:ext cx="1268760" cy="1268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FAAEB3A-A2BE-419A-BC0A-7F30F9F3D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989" y="4678300"/>
            <a:ext cx="1268760" cy="1268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39C0A01-1C10-462E-9FEE-D85FD02DAA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105" y="4672635"/>
            <a:ext cx="1090098" cy="1268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9A68B56-1C27-4E98-B1F2-E2D97BDBAC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4" y="4692109"/>
            <a:ext cx="1090098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2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0CBA32-486E-4A0C-B4D0-342E13197A61}"/>
              </a:ext>
            </a:extLst>
          </p:cNvPr>
          <p:cNvSpPr/>
          <p:nvPr/>
        </p:nvSpPr>
        <p:spPr>
          <a:xfrm>
            <a:off x="2783632" y="4579840"/>
            <a:ext cx="8211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54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Тариф вывоза ТБО</a:t>
            </a:r>
            <a:endParaRPr lang="en-US" sz="5400" b="1" dirty="0">
              <a:ln>
                <a:solidFill>
                  <a:srgbClr val="BBC3C6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825C0D-77F8-4089-8ED6-B4C99897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666925"/>
            <a:ext cx="3867967" cy="386796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42122E-3FC3-4DBD-93ED-18A40BB18F95}"/>
              </a:ext>
            </a:extLst>
          </p:cNvPr>
          <p:cNvSpPr/>
          <p:nvPr/>
        </p:nvSpPr>
        <p:spPr>
          <a:xfrm>
            <a:off x="5447928" y="666925"/>
            <a:ext cx="5734262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20%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82F094-90A9-4D36-BA23-16A7295AD757}"/>
              </a:ext>
            </a:extLst>
          </p:cNvPr>
          <p:cNvSpPr/>
          <p:nvPr/>
        </p:nvSpPr>
        <p:spPr>
          <a:xfrm>
            <a:off x="3570973" y="5517232"/>
            <a:ext cx="8216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54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Абоненты неплательщики</a:t>
            </a:r>
            <a:endParaRPr lang="en-US" sz="5400" b="1" dirty="0">
              <a:ln>
                <a:solidFill>
                  <a:srgbClr val="BBC3C6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8260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25F274-7DB1-4B5A-AD99-B37C9DB4A2D0}"/>
              </a:ext>
            </a:extLst>
          </p:cNvPr>
          <p:cNvSpPr txBox="1"/>
          <p:nvPr/>
        </p:nvSpPr>
        <p:spPr>
          <a:xfrm>
            <a:off x="1581485" y="4941168"/>
            <a:ext cx="9144001" cy="14850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k-KZ" sz="8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«</a:t>
            </a:r>
            <a:r>
              <a:rPr lang="en-US" sz="8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Eco Cashback</a:t>
            </a:r>
            <a:r>
              <a:rPr lang="kk-KZ" sz="8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»</a:t>
            </a:r>
            <a:endParaRPr lang="ru-RU" sz="8000" b="1" dirty="0">
              <a:ln>
                <a:solidFill>
                  <a:srgbClr val="BBC3C6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ru-RU" sz="1050" b="1" dirty="0">
              <a:ln/>
              <a:solidFill>
                <a:srgbClr val="2E23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DA7E5E-050D-404D-A8FD-E41A21AA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2" b="15699"/>
          <a:stretch/>
        </p:blipFill>
        <p:spPr>
          <a:xfrm>
            <a:off x="3900955" y="652047"/>
            <a:ext cx="4283277" cy="41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49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9BE600-4C5B-4179-A2F4-DA601307D272}"/>
              </a:ext>
            </a:extLst>
          </p:cNvPr>
          <p:cNvSpPr/>
          <p:nvPr/>
        </p:nvSpPr>
        <p:spPr>
          <a:xfrm>
            <a:off x="839416" y="3501008"/>
            <a:ext cx="1116360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4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Миссия: Формируем ценность отходов</a:t>
            </a:r>
          </a:p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endParaRPr lang="ru-RU" sz="800" b="1" dirty="0">
              <a:ln>
                <a:solidFill>
                  <a:srgbClr val="BBC3C6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4000" b="1" dirty="0">
                <a:ln>
                  <a:solidFill>
                    <a:srgbClr val="BBC3C6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Цель: Создание единой сервисной системы управления отходами с получением выплат за их раздельную утилизацию</a:t>
            </a:r>
            <a:endParaRPr lang="en-US" sz="4000" b="1" dirty="0">
              <a:ln>
                <a:solidFill>
                  <a:srgbClr val="BBC3C6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C7CC32-372B-4369-A8A0-16736F1B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4676" y="-1599684"/>
            <a:ext cx="3199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0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0969B0A-F1FD-4280-B25A-BE0DFAD741BA}"/>
              </a:ext>
            </a:extLst>
          </p:cNvPr>
          <p:cNvSpPr/>
          <p:nvPr/>
        </p:nvSpPr>
        <p:spPr>
          <a:xfrm>
            <a:off x="-1826338" y="1493349"/>
            <a:ext cx="82118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algn="ctr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44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Клиенты</a:t>
            </a:r>
            <a:endParaRPr lang="en-US" sz="4400" b="1" dirty="0">
              <a:ln>
                <a:solidFill>
                  <a:srgbClr val="BBC3C6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FA4E42-BCEC-4E5E-955A-03A2D2E87618}"/>
              </a:ext>
            </a:extLst>
          </p:cNvPr>
          <p:cNvSpPr/>
          <p:nvPr/>
        </p:nvSpPr>
        <p:spPr>
          <a:xfrm>
            <a:off x="3647728" y="241412"/>
            <a:ext cx="821182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algn="r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32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 </a:t>
            </a:r>
            <a:r>
              <a:rPr lang="ru-RU" sz="44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Сервисная компания</a:t>
            </a:r>
          </a:p>
          <a:p>
            <a:pPr marL="12065" algn="r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44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«</a:t>
            </a:r>
            <a:r>
              <a:rPr lang="en-US" sz="44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Eco Cashback</a:t>
            </a:r>
            <a:r>
              <a:rPr lang="ru-RU" sz="44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»</a:t>
            </a:r>
            <a:endParaRPr lang="en-US" sz="4400" b="1" dirty="0">
              <a:ln>
                <a:solidFill>
                  <a:srgbClr val="BBC3C6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07C1FC-0661-4679-9FDB-A62FBB9F59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t="2388" r="3302" b="3671"/>
          <a:stretch/>
        </p:blipFill>
        <p:spPr>
          <a:xfrm>
            <a:off x="6703001" y="2118138"/>
            <a:ext cx="5142163" cy="34711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150D77D-A439-4392-81AB-2FF1418AF0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6930" r="3516" b="3070"/>
          <a:stretch/>
        </p:blipFill>
        <p:spPr>
          <a:xfrm>
            <a:off x="623392" y="2348880"/>
            <a:ext cx="3312368" cy="32403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705" y="2182579"/>
            <a:ext cx="2664296" cy="2664296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4627207" y="4754459"/>
            <a:ext cx="1460172" cy="64807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9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A48B88-392C-45D9-AEE8-1371051DBE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8" y="2022356"/>
            <a:ext cx="5570341" cy="375355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77CF1B-1977-417E-A5A4-04E49EEE5AAE}"/>
              </a:ext>
            </a:extLst>
          </p:cNvPr>
          <p:cNvSpPr/>
          <p:nvPr/>
        </p:nvSpPr>
        <p:spPr>
          <a:xfrm>
            <a:off x="299612" y="245526"/>
            <a:ext cx="821182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32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 </a:t>
            </a:r>
            <a:r>
              <a:rPr lang="ru-RU" sz="44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Сервисная компания</a:t>
            </a:r>
          </a:p>
          <a:p>
            <a:pPr marL="12065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44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«</a:t>
            </a:r>
            <a:r>
              <a:rPr lang="en-US" sz="44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Eco Cashback</a:t>
            </a:r>
            <a:r>
              <a:rPr lang="ru-RU" sz="44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»</a:t>
            </a:r>
            <a:endParaRPr lang="en-US" sz="4400" b="1" dirty="0">
              <a:ln>
                <a:solidFill>
                  <a:srgbClr val="BBC3C6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9C7614-3ADA-4ADB-A10D-089A4F455498}"/>
              </a:ext>
            </a:extLst>
          </p:cNvPr>
          <p:cNvSpPr/>
          <p:nvPr/>
        </p:nvSpPr>
        <p:spPr>
          <a:xfrm>
            <a:off x="5671370" y="4803536"/>
            <a:ext cx="8211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algn="ctr">
              <a:spcBef>
                <a:spcPts val="600"/>
              </a:spcBef>
              <a:buClr>
                <a:srgbClr val="FFB600"/>
              </a:buClr>
              <a:tabLst>
                <a:tab pos="354330" algn="l"/>
                <a:tab pos="354965" algn="l"/>
              </a:tabLst>
            </a:pPr>
            <a:r>
              <a:rPr lang="ru-RU" sz="4800" b="1" dirty="0">
                <a:ln>
                  <a:solidFill>
                    <a:srgbClr val="BBC3C6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rebuchet MS"/>
              </a:rPr>
              <a:t>Партнеры</a:t>
            </a:r>
            <a:endParaRPr lang="en-US" sz="4800" b="1" dirty="0">
              <a:ln>
                <a:solidFill>
                  <a:srgbClr val="BBC3C6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act" panose="020B0806030902050204" pitchFamily="34" charset="0"/>
              <a:cs typeface="Trebuchet M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15FB01-EB02-4CFE-B6E9-80BE309A17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4850" b="2751"/>
          <a:stretch/>
        </p:blipFill>
        <p:spPr>
          <a:xfrm>
            <a:off x="7090203" y="290772"/>
            <a:ext cx="4947371" cy="4650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59" y="2483400"/>
            <a:ext cx="2411018" cy="2411018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5779382" y="4890288"/>
            <a:ext cx="1460172" cy="64807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715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2741</TotalTime>
  <Words>178</Words>
  <Application>Microsoft Office PowerPoint</Application>
  <PresentationFormat>Широкоэкранный</PresentationFormat>
  <Paragraphs>54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84</cp:revision>
  <dcterms:created xsi:type="dcterms:W3CDTF">2021-10-05T08:19:44Z</dcterms:created>
  <dcterms:modified xsi:type="dcterms:W3CDTF">2022-05-29T05:37:32Z</dcterms:modified>
</cp:coreProperties>
</file>