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8" r:id="rId3"/>
    <p:sldId id="275" r:id="rId4"/>
    <p:sldId id="257" r:id="rId5"/>
    <p:sldId id="270" r:id="rId6"/>
    <p:sldId id="272" r:id="rId7"/>
    <p:sldId id="283" r:id="rId8"/>
    <p:sldId id="276" r:id="rId9"/>
    <p:sldId id="299" r:id="rId10"/>
    <p:sldId id="284" r:id="rId11"/>
    <p:sldId id="271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20" r:id="rId28"/>
    <p:sldId id="315" r:id="rId29"/>
    <p:sldId id="316" r:id="rId30"/>
    <p:sldId id="319" r:id="rId31"/>
    <p:sldId id="269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D5B1"/>
    <a:srgbClr val="50932B"/>
    <a:srgbClr val="21A38E"/>
    <a:srgbClr val="1A7C6C"/>
    <a:srgbClr val="1997A5"/>
    <a:srgbClr val="21A388"/>
    <a:srgbClr val="104C42"/>
    <a:srgbClr val="21A38A"/>
    <a:srgbClr val="7CBB2F"/>
    <a:srgbClr val="006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0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72E4E-E61B-44F0-B415-98BDD979F16F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C209F-DA5A-4348-ABC4-F7CE46B60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34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3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79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10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07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92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38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66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9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0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01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3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76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24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69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8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18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7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42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17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35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73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6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082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79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41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87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61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1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5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3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B8C209F-DA5A-4348-ABC4-F7CE46B60334}" type="slidenum">
              <a:r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5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5DFF-D7D9-416E-B03D-43C68110F8E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E1C-DF8E-43D6-833F-C37F7BB1D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5DFF-D7D9-416E-B03D-43C68110F8E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E1C-DF8E-43D6-833F-C37F7BB1D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4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5DFF-D7D9-416E-B03D-43C68110F8E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E1C-DF8E-43D6-833F-C37F7BB1D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51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5DFF-D7D9-416E-B03D-43C68110F8E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E1C-DF8E-43D6-833F-C37F7BB1D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2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5DFF-D7D9-416E-B03D-43C68110F8E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E1C-DF8E-43D6-833F-C37F7BB1D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8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5DFF-D7D9-416E-B03D-43C68110F8E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E1C-DF8E-43D6-833F-C37F7BB1D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9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5DFF-D7D9-416E-B03D-43C68110F8E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E1C-DF8E-43D6-833F-C37F7BB1D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0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5DFF-D7D9-416E-B03D-43C68110F8E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E1C-DF8E-43D6-833F-C37F7BB1D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5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5DFF-D7D9-416E-B03D-43C68110F8E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E1C-DF8E-43D6-833F-C37F7BB1D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1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5DFF-D7D9-416E-B03D-43C68110F8E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E1C-DF8E-43D6-833F-C37F7BB1D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7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5DFF-D7D9-416E-B03D-43C68110F8E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E1C-DF8E-43D6-833F-C37F7BB1D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2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5DFF-D7D9-416E-B03D-43C68110F8E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1E1C-DF8E-43D6-833F-C37F7BB1D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2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jp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jp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.jp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42.jpeg"/><Relationship Id="rId10" Type="http://schemas.openxmlformats.org/officeDocument/2006/relationships/image" Target="../media/image55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.jp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11" Type="http://schemas.openxmlformats.org/officeDocument/2006/relationships/image" Target="../media/image61.jpeg"/><Relationship Id="rId5" Type="http://schemas.openxmlformats.org/officeDocument/2006/relationships/image" Target="../media/image56.jpeg"/><Relationship Id="rId10" Type="http://schemas.openxmlformats.org/officeDocument/2006/relationships/image" Target="../media/image60.jpeg"/><Relationship Id="rId4" Type="http://schemas.openxmlformats.org/officeDocument/2006/relationships/image" Target="../media/image53.jpeg"/><Relationship Id="rId9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69.jpeg"/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12" Type="http://schemas.openxmlformats.org/officeDocument/2006/relationships/image" Target="../media/image6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11" Type="http://schemas.openxmlformats.org/officeDocument/2006/relationships/image" Target="../media/image42.jpeg"/><Relationship Id="rId5" Type="http://schemas.openxmlformats.org/officeDocument/2006/relationships/image" Target="../media/image3.jpg"/><Relationship Id="rId10" Type="http://schemas.openxmlformats.org/officeDocument/2006/relationships/image" Target="../media/image67.jpeg"/><Relationship Id="rId4" Type="http://schemas.openxmlformats.org/officeDocument/2006/relationships/image" Target="../media/image63.jpeg"/><Relationship Id="rId9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77.jpeg"/><Relationship Id="rId3" Type="http://schemas.openxmlformats.org/officeDocument/2006/relationships/image" Target="../media/image3.jpg"/><Relationship Id="rId7" Type="http://schemas.openxmlformats.org/officeDocument/2006/relationships/image" Target="../media/image53.jpeg"/><Relationship Id="rId12" Type="http://schemas.openxmlformats.org/officeDocument/2006/relationships/image" Target="../media/image7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11" Type="http://schemas.openxmlformats.org/officeDocument/2006/relationships/image" Target="../media/image75.jpeg"/><Relationship Id="rId5" Type="http://schemas.openxmlformats.org/officeDocument/2006/relationships/image" Target="../media/image71.jpeg"/><Relationship Id="rId10" Type="http://schemas.openxmlformats.org/officeDocument/2006/relationships/image" Target="../media/image74.jpeg"/><Relationship Id="rId4" Type="http://schemas.openxmlformats.org/officeDocument/2006/relationships/image" Target="../media/image70.jpeg"/><Relationship Id="rId9" Type="http://schemas.openxmlformats.org/officeDocument/2006/relationships/image" Target="../media/image73.jpeg"/><Relationship Id="rId14" Type="http://schemas.openxmlformats.org/officeDocument/2006/relationships/image" Target="../media/image7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3.jp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84.jpeg"/><Relationship Id="rId5" Type="http://schemas.openxmlformats.org/officeDocument/2006/relationships/image" Target="../media/image80.jpeg"/><Relationship Id="rId10" Type="http://schemas.openxmlformats.org/officeDocument/2006/relationships/image" Target="../media/image83.jpeg"/><Relationship Id="rId4" Type="http://schemas.openxmlformats.org/officeDocument/2006/relationships/image" Target="../media/image79.jpeg"/><Relationship Id="rId9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3.jp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42.jpeg"/><Relationship Id="rId4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5" Type="http://schemas.openxmlformats.org/officeDocument/2006/relationships/image" Target="../media/image42.jpeg"/><Relationship Id="rId4" Type="http://schemas.openxmlformats.org/officeDocument/2006/relationships/image" Target="../media/image9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4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99.png"/><Relationship Id="rId5" Type="http://schemas.openxmlformats.org/officeDocument/2006/relationships/image" Target="../media/image95.jpeg"/><Relationship Id="rId10" Type="http://schemas.openxmlformats.org/officeDocument/2006/relationships/image" Target="../media/image98.png"/><Relationship Id="rId4" Type="http://schemas.openxmlformats.org/officeDocument/2006/relationships/image" Target="../media/image3.jpg"/><Relationship Id="rId9" Type="http://schemas.openxmlformats.org/officeDocument/2006/relationships/hyperlink" Target="https://yandex.ru/maps/org/blagotvoritelny_magazin_spasibo_/7234797588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3.jpg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Relationship Id="rId9" Type="http://schemas.openxmlformats.org/officeDocument/2006/relationships/hyperlink" Target="https://alon-ra.ru/vtorichnaia-pererabotka-syria-musora-othodov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68400" y="-2552700"/>
            <a:ext cx="3454400" cy="711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6313" y="3722054"/>
            <a:ext cx="5327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ru-RU" b="1" i="0" u="none" baseline="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Управление убытками через управление отходами</a:t>
            </a:r>
          </a:p>
          <a:p>
            <a:pPr algn="l" rtl="0"/>
            <a:r>
              <a:rPr lang="ru-RU" b="1" i="0" u="none" baseline="0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Экологично</a:t>
            </a:r>
            <a:r>
              <a:rPr lang="ru-RU" b="1" i="0" u="none" baseline="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– значит экономично!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A8B28A-06B6-4A1F-9CBA-9686B1F7B1B5}"/>
              </a:ext>
            </a:extLst>
          </p:cNvPr>
          <p:cNvSpPr txBox="1"/>
          <p:nvPr/>
        </p:nvSpPr>
        <p:spPr>
          <a:xfrm>
            <a:off x="6148745" y="844784"/>
            <a:ext cx="5275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Topic: Waste management</a:t>
            </a:r>
            <a:endParaRPr lang="en-us" sz="3200" b="1" i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5060950" y="171450"/>
            <a:ext cx="6692900" cy="222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70000"/>
              </a:lnSpc>
            </a:pPr>
            <a:r>
              <a:rPr lang="en-us" sz="9600" b="1" i="0" u="none" spc="600" baseline="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ECO</a:t>
            </a:r>
          </a:p>
          <a:p>
            <a:pPr algn="l" rtl="0">
              <a:lnSpc>
                <a:spcPct val="70000"/>
              </a:lnSpc>
            </a:pPr>
            <a:r>
              <a:rPr lang="en-us" sz="9600" b="1" i="0" u="none" spc="600" baseline="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NETWORK</a:t>
            </a:r>
            <a:endParaRPr lang="en-us" sz="9600" b="1" spc="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A8B28A-06B6-4A1F-9CBA-9686B1F7B1B5}"/>
              </a:ext>
            </a:extLst>
          </p:cNvPr>
          <p:cNvSpPr txBox="1"/>
          <p:nvPr/>
        </p:nvSpPr>
        <p:spPr>
          <a:xfrm>
            <a:off x="6096000" y="2852265"/>
            <a:ext cx="5275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i="0" u="none" baseline="0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Тема</a:t>
            </a:r>
            <a:r>
              <a:rPr lang="en-us" sz="3200" b="1" i="0" u="none" baseline="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: Waste management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8745" y="1543595"/>
            <a:ext cx="4716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Loss management through waste management</a:t>
            </a:r>
          </a:p>
          <a:p>
            <a:pPr algn="l" rtl="0"/>
            <a:r>
              <a:rPr lang="en-us" b="1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Eco-friendly means economical!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F85515-0F61-4F7D-900D-D01AD2429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0304" y="1051525"/>
            <a:ext cx="2866603" cy="26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2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81025" y="371475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61043" y="405496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Откуда</a:t>
            </a:r>
            <a:r>
              <a:rPr lang="en-us" sz="28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берется</a:t>
            </a:r>
            <a:r>
              <a:rPr lang="en-us" sz="28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мусор</a:t>
            </a:r>
            <a:r>
              <a:rPr lang="en-us" sz="28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? </a:t>
            </a:r>
          </a:p>
        </p:txBody>
      </p:sp>
      <p:pic>
        <p:nvPicPr>
          <p:cNvPr id="9" name="Picture 7" descr="D:\depositphotos_44127953-stock-photo-alarm-clock-with-life-and.jpg">
            <a:extLst>
              <a:ext uri="{FF2B5EF4-FFF2-40B4-BE49-F238E27FC236}">
                <a16:creationId xmlns:a16="http://schemas.microsoft.com/office/drawing/2014/main" id="{DA0AA09F-D8AE-4643-BEE1-474521F8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146" y="1405294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5" descr="D:\91972353-cartoon-character-mascot-of-the-brain-on-a-white-background.jpg">
            <a:extLst>
              <a:ext uri="{FF2B5EF4-FFF2-40B4-BE49-F238E27FC236}">
                <a16:creationId xmlns:a16="http://schemas.microsoft.com/office/drawing/2014/main" id="{BF5935AE-8C62-43A0-BE12-AE2D207D1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5045" b="14233"/>
          <a:stretch>
            <a:fillRect/>
          </a:stretch>
        </p:blipFill>
        <p:spPr bwMode="auto">
          <a:xfrm>
            <a:off x="7104193" y="1455266"/>
            <a:ext cx="1427287" cy="1152128"/>
          </a:xfrm>
          <a:prstGeom prst="rect">
            <a:avLst/>
          </a:prstGeom>
          <a:noFill/>
        </p:spPr>
      </p:pic>
      <p:pic>
        <p:nvPicPr>
          <p:cNvPr id="11" name="Picture 4" descr="D:\_1284-11697.jpg">
            <a:extLst>
              <a:ext uri="{FF2B5EF4-FFF2-40B4-BE49-F238E27FC236}">
                <a16:creationId xmlns:a16="http://schemas.microsoft.com/office/drawing/2014/main" id="{14AE3541-225E-440D-A3B6-C00865221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6708" y="3700455"/>
            <a:ext cx="2096804" cy="2096804"/>
          </a:xfrm>
          <a:prstGeom prst="rect">
            <a:avLst/>
          </a:prstGeom>
          <a:noFill/>
        </p:spPr>
      </p:pic>
      <p:sp>
        <p:nvSpPr>
          <p:cNvPr id="14" name="Прямоугольник 3">
            <a:extLst>
              <a:ext uri="{FF2B5EF4-FFF2-40B4-BE49-F238E27FC236}">
                <a16:creationId xmlns:a16="http://schemas.microsoft.com/office/drawing/2014/main" id="{6FFFCB35-CFC4-4855-9289-E424CC342517}"/>
              </a:ext>
            </a:extLst>
          </p:cNvPr>
          <p:cNvSpPr/>
          <p:nvPr/>
        </p:nvSpPr>
        <p:spPr>
          <a:xfrm>
            <a:off x="3878363" y="2476788"/>
            <a:ext cx="3841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Время + здоровье + знания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352E84-DCBB-4CC4-BED7-374A7344F4C9}"/>
              </a:ext>
            </a:extLst>
          </p:cNvPr>
          <p:cNvSpPr txBox="1"/>
          <p:nvPr/>
        </p:nvSpPr>
        <p:spPr>
          <a:xfrm>
            <a:off x="6943800" y="3469185"/>
            <a:ext cx="134148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2560"/>
              </a:lnSpc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ru-RU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Деньги</a:t>
            </a:r>
          </a:p>
        </p:txBody>
      </p:sp>
      <p:sp>
        <p:nvSpPr>
          <p:cNvPr id="16" name="Стрелка вниз 28">
            <a:extLst>
              <a:ext uri="{FF2B5EF4-FFF2-40B4-BE49-F238E27FC236}">
                <a16:creationId xmlns:a16="http://schemas.microsoft.com/office/drawing/2014/main" id="{A1FC8D2B-E08F-4669-8A30-3065D4643DB2}"/>
              </a:ext>
            </a:extLst>
          </p:cNvPr>
          <p:cNvSpPr/>
          <p:nvPr/>
        </p:nvSpPr>
        <p:spPr>
          <a:xfrm>
            <a:off x="5673261" y="4368074"/>
            <a:ext cx="720080" cy="720080"/>
          </a:xfrm>
          <a:prstGeom prst="downArrow">
            <a:avLst>
              <a:gd name="adj1" fmla="val 50000"/>
              <a:gd name="adj2" fmla="val 37731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52B0D7-6A99-4BE0-BCDA-A6ACA844FCA0}"/>
              </a:ext>
            </a:extLst>
          </p:cNvPr>
          <p:cNvSpPr txBox="1"/>
          <p:nvPr/>
        </p:nvSpPr>
        <p:spPr>
          <a:xfrm>
            <a:off x="4144095" y="4849677"/>
            <a:ext cx="112485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2560"/>
              </a:lnSpc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ru-RU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Товары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8823D6-AB9F-45DA-B243-63B456F2CB34}"/>
              </a:ext>
            </a:extLst>
          </p:cNvPr>
          <p:cNvSpPr txBox="1"/>
          <p:nvPr/>
        </p:nvSpPr>
        <p:spPr>
          <a:xfrm>
            <a:off x="7303890" y="5914965"/>
            <a:ext cx="83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Мусор</a:t>
            </a:r>
          </a:p>
        </p:txBody>
      </p:sp>
      <p:sp>
        <p:nvSpPr>
          <p:cNvPr id="19" name="Стрелка вниз 35">
            <a:extLst>
              <a:ext uri="{FF2B5EF4-FFF2-40B4-BE49-F238E27FC236}">
                <a16:creationId xmlns:a16="http://schemas.microsoft.com/office/drawing/2014/main" id="{B8FF5B83-EF3D-4D2B-AF49-55AD72C9405A}"/>
              </a:ext>
            </a:extLst>
          </p:cNvPr>
          <p:cNvSpPr/>
          <p:nvPr/>
        </p:nvSpPr>
        <p:spPr>
          <a:xfrm>
            <a:off x="5671051" y="5424091"/>
            <a:ext cx="720080" cy="720080"/>
          </a:xfrm>
          <a:prstGeom prst="downArrow">
            <a:avLst>
              <a:gd name="adj1" fmla="val 50000"/>
              <a:gd name="adj2" fmla="val 37731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20" name="Выноска со стрелкой вниз 34">
            <a:extLst>
              <a:ext uri="{FF2B5EF4-FFF2-40B4-BE49-F238E27FC236}">
                <a16:creationId xmlns:a16="http://schemas.microsoft.com/office/drawing/2014/main" id="{CA3595CA-C7E3-40DE-8D92-139B7553BE5A}"/>
              </a:ext>
            </a:extLst>
          </p:cNvPr>
          <p:cNvSpPr/>
          <p:nvPr/>
        </p:nvSpPr>
        <p:spPr>
          <a:xfrm>
            <a:off x="3608893" y="1433909"/>
            <a:ext cx="4968552" cy="2448272"/>
          </a:xfrm>
          <a:prstGeom prst="downArrowCallou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pic>
        <p:nvPicPr>
          <p:cNvPr id="22" name="Picture 2" descr="D:\23c5dd5dcf90909edf0465cf93325578.png">
            <a:extLst>
              <a:ext uri="{FF2B5EF4-FFF2-40B4-BE49-F238E27FC236}">
                <a16:creationId xmlns:a16="http://schemas.microsoft.com/office/drawing/2014/main" id="{62FAA2F1-DC35-42B5-8EC5-3CC7AB772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46683" y="3217382"/>
            <a:ext cx="1851511" cy="1235382"/>
          </a:xfrm>
          <a:prstGeom prst="rect">
            <a:avLst/>
          </a:prstGeom>
          <a:noFill/>
        </p:spPr>
      </p:pic>
      <p:pic>
        <p:nvPicPr>
          <p:cNvPr id="23" name="Picture 3" descr="D:\_87414-3741.jpg">
            <a:extLst>
              <a:ext uri="{FF2B5EF4-FFF2-40B4-BE49-F238E27FC236}">
                <a16:creationId xmlns:a16="http://schemas.microsoft.com/office/drawing/2014/main" id="{44B1C927-DFFF-493A-BF10-DD83F5F8A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0149" y="5242092"/>
            <a:ext cx="1928948" cy="1451333"/>
          </a:xfrm>
          <a:prstGeom prst="rect">
            <a:avLst/>
          </a:prstGeom>
          <a:noFill/>
        </p:spPr>
      </p:pic>
      <p:pic>
        <p:nvPicPr>
          <p:cNvPr id="24" name="Picture 6" descr="D:\unnamed (2).jpg">
            <a:extLst>
              <a:ext uri="{FF2B5EF4-FFF2-40B4-BE49-F238E27FC236}">
                <a16:creationId xmlns:a16="http://schemas.microsoft.com/office/drawing/2014/main" id="{A51CB781-457D-484F-B918-34E8A0F8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7457" y="1492605"/>
            <a:ext cx="1349676" cy="1008112"/>
          </a:xfrm>
          <a:prstGeom prst="rect">
            <a:avLst/>
          </a:prstGeom>
          <a:noFill/>
        </p:spPr>
      </p:pic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162E138-E468-42C4-B8AF-B798BE7DE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sp>
        <p:nvSpPr>
          <p:cNvPr id="30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61043" y="742172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Where does garbage come from? </a:t>
            </a:r>
          </a:p>
        </p:txBody>
      </p:sp>
      <p:sp>
        <p:nvSpPr>
          <p:cNvPr id="31" name="Прямоугольник 3">
            <a:extLst>
              <a:ext uri="{FF2B5EF4-FFF2-40B4-BE49-F238E27FC236}">
                <a16:creationId xmlns:a16="http://schemas.microsoft.com/office/drawing/2014/main" id="{6FFFCB35-CFC4-4855-9289-E424CC342517}"/>
              </a:ext>
            </a:extLst>
          </p:cNvPr>
          <p:cNvSpPr/>
          <p:nvPr/>
        </p:nvSpPr>
        <p:spPr>
          <a:xfrm>
            <a:off x="4094894" y="2672241"/>
            <a:ext cx="3841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Time + Health + Knowledge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352E84-DCBB-4CC4-BED7-374A7344F4C9}"/>
              </a:ext>
            </a:extLst>
          </p:cNvPr>
          <p:cNvSpPr txBox="1"/>
          <p:nvPr/>
        </p:nvSpPr>
        <p:spPr>
          <a:xfrm>
            <a:off x="6905704" y="3695644"/>
            <a:ext cx="134148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2560"/>
              </a:lnSpc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100000"/>
              </a:lnSpc>
            </a:pPr>
            <a:r>
              <a:rPr lang="en-us" sz="18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Money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52B0D7-6A99-4BE0-BCDA-A6ACA844FCA0}"/>
              </a:ext>
            </a:extLst>
          </p:cNvPr>
          <p:cNvSpPr txBox="1"/>
          <p:nvPr/>
        </p:nvSpPr>
        <p:spPr>
          <a:xfrm>
            <a:off x="4204381" y="5083374"/>
            <a:ext cx="112485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2560"/>
              </a:lnSpc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100000"/>
              </a:lnSpc>
            </a:pPr>
            <a:r>
              <a:rPr lang="en-us" sz="18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Goods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8823D6-AB9F-45DA-B243-63B456F2CB34}"/>
              </a:ext>
            </a:extLst>
          </p:cNvPr>
          <p:cNvSpPr txBox="1"/>
          <p:nvPr/>
        </p:nvSpPr>
        <p:spPr>
          <a:xfrm>
            <a:off x="7429041" y="6146856"/>
            <a:ext cx="114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Garbage</a:t>
            </a:r>
          </a:p>
        </p:txBody>
      </p:sp>
    </p:spTree>
    <p:extLst>
      <p:ext uri="{BB962C8B-B14F-4D97-AF65-F5344CB8AC3E}">
        <p14:creationId xmlns:p14="http://schemas.microsoft.com/office/powerpoint/2010/main" val="240949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FCC5F4A1-347B-4E82-90E3-1B69FF658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pic>
        <p:nvPicPr>
          <p:cNvPr id="28" name="Рисунок 1">
            <a:extLst>
              <a:ext uri="{FF2B5EF4-FFF2-40B4-BE49-F238E27FC236}">
                <a16:creationId xmlns:a16="http://schemas.microsoft.com/office/drawing/2014/main" id="{228443AA-6E58-44FF-B235-25368E2DD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683F190-932D-4043-A484-25BD417B1D17}"/>
              </a:ext>
            </a:extLst>
          </p:cNvPr>
          <p:cNvSpPr txBox="1"/>
          <p:nvPr/>
        </p:nvSpPr>
        <p:spPr>
          <a:xfrm rot="636255">
            <a:off x="3616985" y="593302"/>
            <a:ext cx="1563951" cy="3844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en-us" sz="2000" b="0" i="0" u="none" baseline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Бисфенол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BB4E11-3648-4284-BF92-DEA69E314BF5}"/>
              </a:ext>
            </a:extLst>
          </p:cNvPr>
          <p:cNvSpPr txBox="1"/>
          <p:nvPr/>
        </p:nvSpPr>
        <p:spPr>
          <a:xfrm rot="20603282">
            <a:off x="9859732" y="3399941"/>
            <a:ext cx="1563951" cy="3844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en-us" sz="2400" b="0" i="0" u="none" baseline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Polymer</a:t>
            </a: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7967E710-5F74-4EDC-9B95-70ED2DB1C831}"/>
              </a:ext>
            </a:extLst>
          </p:cNvPr>
          <p:cNvSpPr/>
          <p:nvPr/>
        </p:nvSpPr>
        <p:spPr>
          <a:xfrm>
            <a:off x="-581025" y="371475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F6820E4F-16EF-422E-A38E-9BA0D16FB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908" y="371475"/>
            <a:ext cx="762571" cy="858643"/>
          </a:xfrm>
          <a:prstGeom prst="rect">
            <a:avLst/>
          </a:prstGeom>
        </p:spPr>
      </p:pic>
      <p:pic>
        <p:nvPicPr>
          <p:cNvPr id="11" name="Picture 2" descr="C:\Users\Админ\Downloads\depositphotos_106832636-stock-photo-squirrel-running-wheel-cartoon.jpg">
            <a:extLst>
              <a:ext uri="{FF2B5EF4-FFF2-40B4-BE49-F238E27FC236}">
                <a16:creationId xmlns:a16="http://schemas.microsoft.com/office/drawing/2014/main" id="{BDC32000-A13D-4FB5-8CD8-D2A84D5B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1765" t="5676" r="2941" b="7757"/>
          <a:stretch>
            <a:fillRect/>
          </a:stretch>
        </p:blipFill>
        <p:spPr bwMode="auto">
          <a:xfrm>
            <a:off x="4075575" y="2144927"/>
            <a:ext cx="2816811" cy="2912296"/>
          </a:xfrm>
          <a:prstGeom prst="rect">
            <a:avLst/>
          </a:prstGeom>
          <a:noFill/>
        </p:spPr>
      </p:pic>
      <p:sp>
        <p:nvSpPr>
          <p:cNvPr id="12" name="Скругленный прямоугольник 32">
            <a:extLst>
              <a:ext uri="{FF2B5EF4-FFF2-40B4-BE49-F238E27FC236}">
                <a16:creationId xmlns:a16="http://schemas.microsoft.com/office/drawing/2014/main" id="{351DBC61-FA29-49DA-B44E-296B79FA5669}"/>
              </a:ext>
            </a:extLst>
          </p:cNvPr>
          <p:cNvSpPr/>
          <p:nvPr/>
        </p:nvSpPr>
        <p:spPr>
          <a:xfrm>
            <a:off x="7832829" y="1654421"/>
            <a:ext cx="2520280" cy="2304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14" name="Скругленный прямоугольник 32">
            <a:extLst>
              <a:ext uri="{FF2B5EF4-FFF2-40B4-BE49-F238E27FC236}">
                <a16:creationId xmlns:a16="http://schemas.microsoft.com/office/drawing/2014/main" id="{FB418F45-DFDB-4213-A315-E945BD0CF186}"/>
              </a:ext>
            </a:extLst>
          </p:cNvPr>
          <p:cNvSpPr/>
          <p:nvPr/>
        </p:nvSpPr>
        <p:spPr>
          <a:xfrm>
            <a:off x="7237497" y="4182269"/>
            <a:ext cx="2520280" cy="2304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16" name="Скругленный прямоугольник 32">
            <a:extLst>
              <a:ext uri="{FF2B5EF4-FFF2-40B4-BE49-F238E27FC236}">
                <a16:creationId xmlns:a16="http://schemas.microsoft.com/office/drawing/2014/main" id="{CECE0338-EEAE-465A-A5EC-32D946B05FBD}"/>
              </a:ext>
            </a:extLst>
          </p:cNvPr>
          <p:cNvSpPr/>
          <p:nvPr/>
        </p:nvSpPr>
        <p:spPr>
          <a:xfrm>
            <a:off x="1074688" y="1695638"/>
            <a:ext cx="2520280" cy="2304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17" name="Скругленный прямоугольник 37">
            <a:extLst>
              <a:ext uri="{FF2B5EF4-FFF2-40B4-BE49-F238E27FC236}">
                <a16:creationId xmlns:a16="http://schemas.microsoft.com/office/drawing/2014/main" id="{109D7B59-936E-4197-8BAF-2D7F9B1853F8}"/>
              </a:ext>
            </a:extLst>
          </p:cNvPr>
          <p:cNvSpPr/>
          <p:nvPr/>
        </p:nvSpPr>
        <p:spPr>
          <a:xfrm>
            <a:off x="1236207" y="4986190"/>
            <a:ext cx="3280614" cy="15239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pic>
        <p:nvPicPr>
          <p:cNvPr id="18" name="Picture 4" descr="C:\Users\Админ\Downloads\depositphotos_100913778-stock-illustration-супермаркет-корзина-с-продуктовый-пиктограмма.jpg">
            <a:extLst>
              <a:ext uri="{FF2B5EF4-FFF2-40B4-BE49-F238E27FC236}">
                <a16:creationId xmlns:a16="http://schemas.microsoft.com/office/drawing/2014/main" id="{464E8CDE-BB04-499B-921A-8D59EC74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5316" t="15599" r="15944" b="10062"/>
          <a:stretch>
            <a:fillRect/>
          </a:stretch>
        </p:blipFill>
        <p:spPr bwMode="auto">
          <a:xfrm>
            <a:off x="7705681" y="4298350"/>
            <a:ext cx="1583912" cy="1495382"/>
          </a:xfrm>
          <a:prstGeom prst="rect">
            <a:avLst/>
          </a:prstGeom>
          <a:noFill/>
        </p:spPr>
      </p:pic>
      <p:pic>
        <p:nvPicPr>
          <p:cNvPr id="19" name="Picture 3" descr="C:\Users\Админ\Downloads\depositphotos_112569516-stock-photo-character-man-computer.jpg">
            <a:extLst>
              <a:ext uri="{FF2B5EF4-FFF2-40B4-BE49-F238E27FC236}">
                <a16:creationId xmlns:a16="http://schemas.microsoft.com/office/drawing/2014/main" id="{FE4772E9-B025-489A-B8EC-0D1A0451F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t="17857"/>
          <a:stretch>
            <a:fillRect/>
          </a:stretch>
        </p:blipFill>
        <p:spPr bwMode="auto">
          <a:xfrm>
            <a:off x="8084857" y="1720366"/>
            <a:ext cx="2016224" cy="1656184"/>
          </a:xfrm>
          <a:prstGeom prst="rect">
            <a:avLst/>
          </a:prstGeom>
          <a:noFill/>
        </p:spPr>
      </p:pic>
      <p:pic>
        <p:nvPicPr>
          <p:cNvPr id="20" name="Picture 5" descr="C:\Users\Админ\Downloads\depositphotos_82903168-stock-illustration-медицинское-оборудование-и-контейнеры.jpg">
            <a:extLst>
              <a:ext uri="{FF2B5EF4-FFF2-40B4-BE49-F238E27FC236}">
                <a16:creationId xmlns:a16="http://schemas.microsoft.com/office/drawing/2014/main" id="{7928A6BE-1398-46B3-809D-8D22894EE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b="33990"/>
          <a:stretch>
            <a:fillRect/>
          </a:stretch>
        </p:blipFill>
        <p:spPr bwMode="auto">
          <a:xfrm>
            <a:off x="2228569" y="5017205"/>
            <a:ext cx="2089516" cy="1414665"/>
          </a:xfrm>
          <a:prstGeom prst="rect">
            <a:avLst/>
          </a:prstGeom>
          <a:noFill/>
        </p:spPr>
      </p:pic>
      <p:pic>
        <p:nvPicPr>
          <p:cNvPr id="21" name="Picture 6" descr="C:\Users\Админ\Downloads\depositphotos_103275332-stock-illustration-мешки-для-мусора-с-грязная.jpg">
            <a:extLst>
              <a:ext uri="{FF2B5EF4-FFF2-40B4-BE49-F238E27FC236}">
                <a16:creationId xmlns:a16="http://schemas.microsoft.com/office/drawing/2014/main" id="{9ED7C878-9B23-4E82-B83D-2313E2453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00773" y="1807167"/>
            <a:ext cx="2123728" cy="1529084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F44B4A4-F321-435A-9AAA-38BA827A71BA}"/>
              </a:ext>
            </a:extLst>
          </p:cNvPr>
          <p:cNvSpPr txBox="1"/>
          <p:nvPr/>
        </p:nvSpPr>
        <p:spPr>
          <a:xfrm>
            <a:off x="7956534" y="3145751"/>
            <a:ext cx="224553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2560"/>
              </a:lnSpc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Работа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5B027B-35B7-4F56-9387-B21EB6530814}"/>
              </a:ext>
            </a:extLst>
          </p:cNvPr>
          <p:cNvSpPr txBox="1"/>
          <p:nvPr/>
        </p:nvSpPr>
        <p:spPr>
          <a:xfrm>
            <a:off x="7386745" y="5731801"/>
            <a:ext cx="2288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Супермаркет</a:t>
            </a:r>
            <a:endParaRPr lang="en-us" sz="2000" b="1" i="0" u="none" baseline="0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88739C-93CB-48E8-A5CB-724F50316647}"/>
              </a:ext>
            </a:extLst>
          </p:cNvPr>
          <p:cNvSpPr txBox="1"/>
          <p:nvPr/>
        </p:nvSpPr>
        <p:spPr>
          <a:xfrm>
            <a:off x="1412592" y="3253394"/>
            <a:ext cx="212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Мусорка</a:t>
            </a:r>
            <a:endParaRPr lang="en-us" sz="2000" b="1" i="0" u="none" baseline="0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Стрелка: изогнутая вниз 3">
            <a:extLst>
              <a:ext uri="{FF2B5EF4-FFF2-40B4-BE49-F238E27FC236}">
                <a16:creationId xmlns:a16="http://schemas.microsoft.com/office/drawing/2014/main" id="{62A2953A-A014-438C-848E-553246A63454}"/>
              </a:ext>
            </a:extLst>
          </p:cNvPr>
          <p:cNvSpPr/>
          <p:nvPr/>
        </p:nvSpPr>
        <p:spPr>
          <a:xfrm>
            <a:off x="3650586" y="1332769"/>
            <a:ext cx="4059698" cy="5578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Стрелка: изогнутая вниз 4">
            <a:extLst>
              <a:ext uri="{FF2B5EF4-FFF2-40B4-BE49-F238E27FC236}">
                <a16:creationId xmlns:a16="http://schemas.microsoft.com/office/drawing/2014/main" id="{F48333CE-C0C5-4539-949A-7498A1691539}"/>
              </a:ext>
            </a:extLst>
          </p:cNvPr>
          <p:cNvSpPr/>
          <p:nvPr/>
        </p:nvSpPr>
        <p:spPr>
          <a:xfrm rot="5400000">
            <a:off x="9244891" y="3861885"/>
            <a:ext cx="3734113" cy="10999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Стрелка: изогнутая вниз 5">
            <a:extLst>
              <a:ext uri="{FF2B5EF4-FFF2-40B4-BE49-F238E27FC236}">
                <a16:creationId xmlns:a16="http://schemas.microsoft.com/office/drawing/2014/main" id="{6176DB85-20EE-4EF8-B400-451882217416}"/>
              </a:ext>
            </a:extLst>
          </p:cNvPr>
          <p:cNvSpPr/>
          <p:nvPr/>
        </p:nvSpPr>
        <p:spPr>
          <a:xfrm rot="10800000">
            <a:off x="4594957" y="6140128"/>
            <a:ext cx="2501738" cy="5906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Стрелка: изогнутая вниз 6">
            <a:extLst>
              <a:ext uri="{FF2B5EF4-FFF2-40B4-BE49-F238E27FC236}">
                <a16:creationId xmlns:a16="http://schemas.microsoft.com/office/drawing/2014/main" id="{E333A7B7-2F66-4F9F-8A9C-D4C688D0C633}"/>
              </a:ext>
            </a:extLst>
          </p:cNvPr>
          <p:cNvSpPr/>
          <p:nvPr/>
        </p:nvSpPr>
        <p:spPr>
          <a:xfrm rot="16200000">
            <a:off x="-1214105" y="3837313"/>
            <a:ext cx="3926976" cy="6506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44B4A4-F321-435A-9AAA-38BA827A71BA}"/>
              </a:ext>
            </a:extLst>
          </p:cNvPr>
          <p:cNvSpPr txBox="1"/>
          <p:nvPr/>
        </p:nvSpPr>
        <p:spPr>
          <a:xfrm>
            <a:off x="1261487" y="5094826"/>
            <a:ext cx="121794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2560"/>
              </a:lnSpc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Аптека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7" name="Заголовок 2">
            <a:extLst>
              <a:ext uri="{FF2B5EF4-FFF2-40B4-BE49-F238E27FC236}">
                <a16:creationId xmlns:a16="http://schemas.microsoft.com/office/drawing/2014/main" id="{A1F858CA-014A-4654-8206-D1DE299AE9D5}"/>
              </a:ext>
            </a:extLst>
          </p:cNvPr>
          <p:cNvSpPr txBox="1">
            <a:spLocks/>
          </p:cNvSpPr>
          <p:nvPr/>
        </p:nvSpPr>
        <p:spPr>
          <a:xfrm>
            <a:off x="66935" y="725058"/>
            <a:ext cx="6655973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How do we spin the wheel of the material economy?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44B4A4-F321-435A-9AAA-38BA827A71BA}"/>
              </a:ext>
            </a:extLst>
          </p:cNvPr>
          <p:cNvSpPr txBox="1"/>
          <p:nvPr/>
        </p:nvSpPr>
        <p:spPr>
          <a:xfrm>
            <a:off x="8012703" y="3425483"/>
            <a:ext cx="140541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2560"/>
              </a:lnSpc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100000"/>
              </a:lnSpc>
            </a:pPr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Work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5B027B-35B7-4F56-9387-B21EB6530814}"/>
              </a:ext>
            </a:extLst>
          </p:cNvPr>
          <p:cNvSpPr txBox="1"/>
          <p:nvPr/>
        </p:nvSpPr>
        <p:spPr>
          <a:xfrm>
            <a:off x="7915256" y="5997720"/>
            <a:ext cx="177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Supermarket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88739C-93CB-48E8-A5CB-724F50316647}"/>
              </a:ext>
            </a:extLst>
          </p:cNvPr>
          <p:cNvSpPr txBox="1"/>
          <p:nvPr/>
        </p:nvSpPr>
        <p:spPr>
          <a:xfrm>
            <a:off x="1104820" y="3534640"/>
            <a:ext cx="212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Trashcan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44B4A4-F321-435A-9AAA-38BA827A71BA}"/>
              </a:ext>
            </a:extLst>
          </p:cNvPr>
          <p:cNvSpPr txBox="1"/>
          <p:nvPr/>
        </p:nvSpPr>
        <p:spPr>
          <a:xfrm>
            <a:off x="1074688" y="5437749"/>
            <a:ext cx="141269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2560"/>
              </a:lnSpc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100000"/>
              </a:lnSpc>
            </a:pPr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Pharmacy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84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FCC5F4A1-347B-4E82-90E3-1B69FF658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pic>
        <p:nvPicPr>
          <p:cNvPr id="28" name="Рисунок 1">
            <a:extLst>
              <a:ext uri="{FF2B5EF4-FFF2-40B4-BE49-F238E27FC236}">
                <a16:creationId xmlns:a16="http://schemas.microsoft.com/office/drawing/2014/main" id="{228443AA-6E58-44FF-B235-25368E2DD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683F190-932D-4043-A484-25BD417B1D17}"/>
              </a:ext>
            </a:extLst>
          </p:cNvPr>
          <p:cNvSpPr txBox="1"/>
          <p:nvPr/>
        </p:nvSpPr>
        <p:spPr>
          <a:xfrm rot="636255">
            <a:off x="3616985" y="593302"/>
            <a:ext cx="1563951" cy="3844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en-us" sz="2000" b="0" i="0" u="none" baseline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Bisphenol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7967E710-5F74-4EDC-9B95-70ED2DB1C831}"/>
              </a:ext>
            </a:extLst>
          </p:cNvPr>
          <p:cNvSpPr/>
          <p:nvPr/>
        </p:nvSpPr>
        <p:spPr>
          <a:xfrm>
            <a:off x="-581025" y="371475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A1F858CA-014A-4654-8206-D1DE299AE9D5}"/>
              </a:ext>
            </a:extLst>
          </p:cNvPr>
          <p:cNvSpPr txBox="1">
            <a:spLocks/>
          </p:cNvSpPr>
          <p:nvPr/>
        </p:nvSpPr>
        <p:spPr>
          <a:xfrm>
            <a:off x="524362" y="366943"/>
            <a:ext cx="6141212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40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6R или 6П — стратегия сокращения мусора</a:t>
            </a:r>
          </a:p>
        </p:txBody>
      </p:sp>
      <p:pic>
        <p:nvPicPr>
          <p:cNvPr id="33" name="Рисунок 7">
            <a:extLst>
              <a:ext uri="{FF2B5EF4-FFF2-40B4-BE49-F238E27FC236}">
                <a16:creationId xmlns:a16="http://schemas.microsoft.com/office/drawing/2014/main" id="{4087718B-D71D-4132-88A3-210A59CBD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80" y="2069215"/>
            <a:ext cx="3707904" cy="3600400"/>
          </a:xfrm>
          <a:prstGeom prst="rect">
            <a:avLst/>
          </a:prstGeom>
        </p:spPr>
      </p:pic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A1F858CA-014A-4654-8206-D1DE299AE9D5}"/>
              </a:ext>
            </a:extLst>
          </p:cNvPr>
          <p:cNvSpPr txBox="1">
            <a:spLocks/>
          </p:cNvSpPr>
          <p:nvPr/>
        </p:nvSpPr>
        <p:spPr>
          <a:xfrm>
            <a:off x="524362" y="741636"/>
            <a:ext cx="6141212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6R</a:t>
            </a:r>
            <a:r>
              <a:rPr lang="ru-RU" sz="240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 —</a:t>
            </a:r>
            <a:r>
              <a:rPr lang="en-us" sz="240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 waste reduction strategy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78128" y="1518244"/>
            <a:ext cx="4917872" cy="839857"/>
            <a:chOff x="1178129" y="1396045"/>
            <a:chExt cx="7056784" cy="83985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1F7FF3-06EB-45F3-9834-739E910A4964}"/>
                </a:ext>
              </a:extLst>
            </p:cNvPr>
            <p:cNvSpPr txBox="1"/>
            <p:nvPr/>
          </p:nvSpPr>
          <p:spPr>
            <a:xfrm>
              <a:off x="1178129" y="1396045"/>
              <a:ext cx="7056784" cy="48577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857250" indent="-857250" algn="l" rtl="0">
                <a:lnSpc>
                  <a:spcPct val="85000"/>
                </a:lnSpc>
              </a:pPr>
              <a:r>
                <a:rPr lang="en-us" sz="3000" b="1" i="0" u="none" baseline="0" dirty="0" err="1">
                  <a:ea typeface="Times New Roman" pitchFamily="18" charset="0"/>
                  <a:cs typeface="Times New Roman" pitchFamily="18" charset="0"/>
                  <a:sym typeface="Times New Roman" pitchFamily="18" charset="0"/>
                </a:rPr>
                <a:t>REthink</a:t>
              </a:r>
              <a:endParaRPr lang="en-us" sz="30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1F7FF3-06EB-45F3-9834-739E910A4964}"/>
                </a:ext>
              </a:extLst>
            </p:cNvPr>
            <p:cNvSpPr txBox="1"/>
            <p:nvPr/>
          </p:nvSpPr>
          <p:spPr>
            <a:xfrm>
              <a:off x="1178129" y="1750128"/>
              <a:ext cx="7056784" cy="48577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857250" indent="-857250" algn="r">
                <a:lnSpc>
                  <a:spcPct val="85000"/>
                </a:lnSpc>
              </a:pPr>
              <a:r>
                <a:rPr lang="ru-RU" sz="3000" dirty="0">
                  <a:ea typeface="Calibri" pitchFamily="34" charset="0"/>
                  <a:cs typeface="Times New Roman" panose="02020603050405020304" pitchFamily="18" charset="0"/>
                  <a:sym typeface="Calibri" pitchFamily="34" charset="0"/>
                </a:rPr>
                <a:t>Переосмысли</a:t>
              </a:r>
              <a:endParaRPr lang="ru-RU" sz="30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178128" y="2347036"/>
            <a:ext cx="4917872" cy="839857"/>
            <a:chOff x="1178129" y="2110420"/>
            <a:chExt cx="7056784" cy="83985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1F7FF3-06EB-45F3-9834-739E910A4964}"/>
                </a:ext>
              </a:extLst>
            </p:cNvPr>
            <p:cNvSpPr txBox="1"/>
            <p:nvPr/>
          </p:nvSpPr>
          <p:spPr>
            <a:xfrm>
              <a:off x="1178129" y="2110420"/>
              <a:ext cx="7056784" cy="48577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857250" indent="-857250" algn="l" rtl="0">
                <a:lnSpc>
                  <a:spcPct val="85000"/>
                </a:lnSpc>
              </a:pPr>
              <a:r>
                <a:rPr lang="en-us" sz="3000" b="1" i="0" u="none" baseline="0" dirty="0" err="1">
                  <a:ea typeface="Times New Roman" pitchFamily="18" charset="0"/>
                  <a:cs typeface="Times New Roman" pitchFamily="18" charset="0"/>
                  <a:sym typeface="Times New Roman" pitchFamily="18" charset="0"/>
                </a:rPr>
                <a:t>REfuse</a:t>
              </a:r>
              <a:endParaRPr lang="en-us" sz="30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1F7FF3-06EB-45F3-9834-739E910A4964}"/>
                </a:ext>
              </a:extLst>
            </p:cNvPr>
            <p:cNvSpPr txBox="1"/>
            <p:nvPr/>
          </p:nvSpPr>
          <p:spPr>
            <a:xfrm>
              <a:off x="1178129" y="2464503"/>
              <a:ext cx="7056784" cy="48577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857250" indent="-857250" algn="r">
                <a:lnSpc>
                  <a:spcPct val="85000"/>
                </a:lnSpc>
              </a:pPr>
              <a:r>
                <a:rPr lang="ru-RU" sz="3000" dirty="0">
                  <a:ea typeface="Calibri" pitchFamily="34" charset="0"/>
                  <a:cs typeface="Times New Roman" panose="02020603050405020304" pitchFamily="18" charset="0"/>
                  <a:sym typeface="Calibri" pitchFamily="34" charset="0"/>
                </a:rPr>
                <a:t>Перебейся</a:t>
              </a:r>
              <a:endParaRPr lang="ru-RU" sz="30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157904" y="3121047"/>
            <a:ext cx="4917872" cy="839857"/>
            <a:chOff x="1178129" y="2834320"/>
            <a:chExt cx="7056784" cy="8398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1F7FF3-06EB-45F3-9834-739E910A4964}"/>
                </a:ext>
              </a:extLst>
            </p:cNvPr>
            <p:cNvSpPr txBox="1"/>
            <p:nvPr/>
          </p:nvSpPr>
          <p:spPr>
            <a:xfrm>
              <a:off x="1178129" y="2834320"/>
              <a:ext cx="7056784" cy="48577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857250" indent="-857250" algn="l" rtl="0">
                <a:lnSpc>
                  <a:spcPct val="85000"/>
                </a:lnSpc>
              </a:pPr>
              <a:r>
                <a:rPr lang="en-us" sz="3000" b="1" i="0" u="none" baseline="0" dirty="0" err="1">
                  <a:ea typeface="Times New Roman" pitchFamily="18" charset="0"/>
                  <a:cs typeface="Times New Roman" pitchFamily="18" charset="0"/>
                  <a:sym typeface="Times New Roman" pitchFamily="18" charset="0"/>
                </a:rPr>
                <a:t>REpair</a:t>
              </a:r>
              <a:endParaRPr lang="en-us" sz="30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1F7FF3-06EB-45F3-9834-739E910A4964}"/>
                </a:ext>
              </a:extLst>
            </p:cNvPr>
            <p:cNvSpPr txBox="1"/>
            <p:nvPr/>
          </p:nvSpPr>
          <p:spPr>
            <a:xfrm>
              <a:off x="1178129" y="3188403"/>
              <a:ext cx="7056784" cy="48577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857250" indent="-857250" algn="r">
                <a:lnSpc>
                  <a:spcPct val="85000"/>
                </a:lnSpc>
              </a:pPr>
              <a:r>
                <a:rPr lang="ru-RU" sz="3000" dirty="0">
                  <a:ea typeface="Calibri" pitchFamily="34" charset="0"/>
                  <a:cs typeface="Times New Roman" panose="02020603050405020304" pitchFamily="18" charset="0"/>
                  <a:sym typeface="Calibri" pitchFamily="34" charset="0"/>
                </a:rPr>
                <a:t>Почини</a:t>
              </a:r>
              <a:endParaRPr lang="ru-RU" sz="30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178127" y="3906098"/>
            <a:ext cx="4982731" cy="849981"/>
            <a:chOff x="1085061" y="3548096"/>
            <a:chExt cx="7149852" cy="84998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1F7FF3-06EB-45F3-9834-739E910A4964}"/>
                </a:ext>
              </a:extLst>
            </p:cNvPr>
            <p:cNvSpPr txBox="1"/>
            <p:nvPr/>
          </p:nvSpPr>
          <p:spPr>
            <a:xfrm>
              <a:off x="1085061" y="3548096"/>
              <a:ext cx="7056784" cy="48577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857250" indent="-857250" algn="l" rtl="0">
                <a:lnSpc>
                  <a:spcPct val="85000"/>
                </a:lnSpc>
              </a:pPr>
              <a:r>
                <a:rPr lang="en-us" sz="3000" b="1" i="0" u="none" baseline="0" dirty="0" err="1">
                  <a:ea typeface="Times New Roman" pitchFamily="18" charset="0"/>
                  <a:cs typeface="Times New Roman" pitchFamily="18" charset="0"/>
                  <a:sym typeface="Times New Roman" pitchFamily="18" charset="0"/>
                </a:rPr>
                <a:t>REduce</a:t>
              </a:r>
              <a:endParaRPr lang="en-us" sz="3000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1F7FF3-06EB-45F3-9834-739E910A4964}"/>
                </a:ext>
              </a:extLst>
            </p:cNvPr>
            <p:cNvSpPr txBox="1"/>
            <p:nvPr/>
          </p:nvSpPr>
          <p:spPr>
            <a:xfrm>
              <a:off x="1178129" y="3912303"/>
              <a:ext cx="7056784" cy="48577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857250" indent="-857250" algn="r">
                <a:lnSpc>
                  <a:spcPct val="85000"/>
                </a:lnSpc>
              </a:pPr>
              <a:r>
                <a:rPr lang="ru-RU" sz="3000" dirty="0">
                  <a:ea typeface="Calibri" pitchFamily="34" charset="0"/>
                  <a:cs typeface="Times New Roman" panose="02020603050405020304" pitchFamily="18" charset="0"/>
                  <a:sym typeface="Calibri" pitchFamily="34" charset="0"/>
                </a:rPr>
                <a:t>Потребляй меньше</a:t>
              </a:r>
              <a:endParaRPr lang="ru-RU" sz="30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178128" y="4833412"/>
            <a:ext cx="5769831" cy="838831"/>
            <a:chOff x="1178129" y="4282120"/>
            <a:chExt cx="7056784" cy="8388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1F7FF3-06EB-45F3-9834-739E910A4964}"/>
                </a:ext>
              </a:extLst>
            </p:cNvPr>
            <p:cNvSpPr txBox="1"/>
            <p:nvPr/>
          </p:nvSpPr>
          <p:spPr>
            <a:xfrm>
              <a:off x="1178129" y="4282120"/>
              <a:ext cx="7056784" cy="48577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857250" indent="-857250" algn="l" rtl="0">
                <a:lnSpc>
                  <a:spcPct val="85000"/>
                </a:lnSpc>
              </a:pPr>
              <a:r>
                <a:rPr lang="en-us" sz="3000" b="1" i="0" u="none" baseline="0" dirty="0" err="1">
                  <a:ea typeface="Times New Roman" pitchFamily="18" charset="0"/>
                  <a:cs typeface="Times New Roman" pitchFamily="18" charset="0"/>
                  <a:sym typeface="Times New Roman" pitchFamily="18" charset="0"/>
                </a:rPr>
                <a:t>REuse</a:t>
              </a:r>
              <a:endParaRPr lang="en-us" sz="3000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1F7FF3-06EB-45F3-9834-739E910A4964}"/>
                </a:ext>
              </a:extLst>
            </p:cNvPr>
            <p:cNvSpPr txBox="1"/>
            <p:nvPr/>
          </p:nvSpPr>
          <p:spPr>
            <a:xfrm>
              <a:off x="1178129" y="4636203"/>
              <a:ext cx="6014796" cy="48474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857250" indent="-857250" algn="r">
                <a:lnSpc>
                  <a:spcPct val="85000"/>
                </a:lnSpc>
              </a:pPr>
              <a:r>
                <a:rPr lang="ru-RU" sz="3000" dirty="0">
                  <a:ea typeface="Calibri" pitchFamily="34" charset="0"/>
                  <a:cs typeface="Times New Roman" panose="02020603050405020304" pitchFamily="18" charset="0"/>
                  <a:sym typeface="Calibri" pitchFamily="34" charset="0"/>
                </a:rPr>
                <a:t>Повторно используй</a:t>
              </a:r>
              <a:endParaRPr lang="ru-RU" sz="30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178127" y="5538980"/>
            <a:ext cx="4982731" cy="839857"/>
            <a:chOff x="1178129" y="5011846"/>
            <a:chExt cx="7149852" cy="8398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1F7FF3-06EB-45F3-9834-739E910A4964}"/>
                </a:ext>
              </a:extLst>
            </p:cNvPr>
            <p:cNvSpPr txBox="1"/>
            <p:nvPr/>
          </p:nvSpPr>
          <p:spPr>
            <a:xfrm>
              <a:off x="1178129" y="5011846"/>
              <a:ext cx="7056784" cy="48577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857250" indent="-857250" algn="l" rtl="0">
                <a:lnSpc>
                  <a:spcPct val="85000"/>
                </a:lnSpc>
              </a:pPr>
              <a:r>
                <a:rPr lang="en-us" sz="3000" b="1" i="0" u="none" baseline="0" dirty="0" err="1">
                  <a:ea typeface="Times New Roman" pitchFamily="18" charset="0"/>
                  <a:cs typeface="Times New Roman" pitchFamily="18" charset="0"/>
                  <a:sym typeface="Times New Roman" pitchFamily="18" charset="0"/>
                </a:rPr>
                <a:t>REcycle</a:t>
              </a:r>
              <a:endParaRPr lang="en-us" sz="3000" b="1" i="0" u="none" baseline="0" dirty="0">
                <a:ea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1F7FF3-06EB-45F3-9834-739E910A4964}"/>
                </a:ext>
              </a:extLst>
            </p:cNvPr>
            <p:cNvSpPr txBox="1"/>
            <p:nvPr/>
          </p:nvSpPr>
          <p:spPr>
            <a:xfrm>
              <a:off x="1178129" y="5365929"/>
              <a:ext cx="7149852" cy="48577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857250" indent="-857250" algn="r">
                <a:lnSpc>
                  <a:spcPct val="85000"/>
                </a:lnSpc>
              </a:pPr>
              <a:r>
                <a:rPr lang="ru-RU" sz="3000" dirty="0">
                  <a:ea typeface="Calibri" pitchFamily="34" charset="0"/>
                  <a:cs typeface="Times New Roman" panose="02020603050405020304" pitchFamily="18" charset="0"/>
                  <a:sym typeface="Calibri" pitchFamily="34" charset="0"/>
                </a:rPr>
                <a:t>Переработай</a:t>
              </a:r>
              <a:endParaRPr lang="ru-RU" sz="3000" i="0" u="none" baseline="0" dirty="0">
                <a:ea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019423" y="4404058"/>
            <a:ext cx="1663741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waste reduction strategy</a:t>
            </a:r>
          </a:p>
        </p:txBody>
      </p:sp>
    </p:spTree>
    <p:extLst>
      <p:ext uri="{BB962C8B-B14F-4D97-AF65-F5344CB8AC3E}">
        <p14:creationId xmlns:p14="http://schemas.microsoft.com/office/powerpoint/2010/main" val="153556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92049" y="176962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248630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8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Переосмысли</a:t>
            </a: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901AEDD-8872-49F2-93A1-03DA009F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pic>
        <p:nvPicPr>
          <p:cNvPr id="26" name="Picture 11" descr="D:\depositphotos_35062587-stock-photo-man-with-a-paper-bag.jpg">
            <a:extLst>
              <a:ext uri="{FF2B5EF4-FFF2-40B4-BE49-F238E27FC236}">
                <a16:creationId xmlns:a16="http://schemas.microsoft.com/office/drawing/2014/main" id="{BEECA981-EF43-4AD3-89AC-0BCDA940A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166" y="3916531"/>
            <a:ext cx="2045022" cy="2941469"/>
          </a:xfrm>
          <a:prstGeom prst="rect">
            <a:avLst/>
          </a:prstGeom>
          <a:noFill/>
        </p:spPr>
      </p:pic>
      <p:pic>
        <p:nvPicPr>
          <p:cNvPr id="28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6CBA3DDF-5F3D-4B04-9549-1BB13728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729" y="3005483"/>
            <a:ext cx="360040" cy="364203"/>
          </a:xfrm>
          <a:prstGeom prst="rect">
            <a:avLst/>
          </a:prstGeom>
          <a:noFill/>
        </p:spPr>
      </p:pic>
      <p:sp>
        <p:nvSpPr>
          <p:cNvPr id="29" name="Прямоугольник 30">
            <a:extLst>
              <a:ext uri="{FF2B5EF4-FFF2-40B4-BE49-F238E27FC236}">
                <a16:creationId xmlns:a16="http://schemas.microsoft.com/office/drawing/2014/main" id="{413EECF2-CAB2-486B-91B3-DA7F19CCE711}"/>
              </a:ext>
            </a:extLst>
          </p:cNvPr>
          <p:cNvSpPr/>
          <p:nvPr/>
        </p:nvSpPr>
        <p:spPr>
          <a:xfrm>
            <a:off x="1456504" y="2882859"/>
            <a:ext cx="6601646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ru-RU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Производители: забота о нас или желание заработать?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30" name="Picture 10" descr="D:\depositphotos_32058361-stock-photo-crying-earth-due-to-pollution.jpg">
            <a:extLst>
              <a:ext uri="{FF2B5EF4-FFF2-40B4-BE49-F238E27FC236}">
                <a16:creationId xmlns:a16="http://schemas.microsoft.com/office/drawing/2014/main" id="{C40587CC-2F05-40B8-991F-CDC25C4F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46386" y="2214308"/>
            <a:ext cx="2016224" cy="2362763"/>
          </a:xfrm>
          <a:prstGeom prst="rect">
            <a:avLst/>
          </a:prstGeom>
          <a:noFill/>
        </p:spPr>
      </p:pic>
      <p:sp>
        <p:nvSpPr>
          <p:cNvPr id="31" name="Прямоугольник 5">
            <a:extLst>
              <a:ext uri="{FF2B5EF4-FFF2-40B4-BE49-F238E27FC236}">
                <a16:creationId xmlns:a16="http://schemas.microsoft.com/office/drawing/2014/main" id="{617EF367-4187-4F43-AB73-41CFCD941792}"/>
              </a:ext>
            </a:extLst>
          </p:cNvPr>
          <p:cNvSpPr/>
          <p:nvPr/>
        </p:nvSpPr>
        <p:spPr>
          <a:xfrm>
            <a:off x="1419993" y="2009797"/>
            <a:ext cx="715135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Как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каждое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действие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сделать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экологичнее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4D01F3-117D-4D8B-91A3-9D3C9AA8EE59}"/>
              </a:ext>
            </a:extLst>
          </p:cNvPr>
          <p:cNvSpPr txBox="1"/>
          <p:nvPr/>
        </p:nvSpPr>
        <p:spPr>
          <a:xfrm>
            <a:off x="429174" y="1079793"/>
            <a:ext cx="8712412" cy="5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85000"/>
              </a:lnSpc>
            </a:pPr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Слишком много людей тратят деньги, которые они зарабатывали, чтобы купить вещи, которые они не хотят, чтобы произвести впечатление на людей, которых они не любят. (с)</a:t>
            </a:r>
          </a:p>
        </p:txBody>
      </p:sp>
      <p:pic>
        <p:nvPicPr>
          <p:cNvPr id="33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2052027A-9221-48A0-8EA5-EEE10C932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9953" y="2064747"/>
            <a:ext cx="360040" cy="364203"/>
          </a:xfrm>
          <a:prstGeom prst="rect">
            <a:avLst/>
          </a:prstGeom>
          <a:noFill/>
        </p:spPr>
      </p:pic>
      <p:pic>
        <p:nvPicPr>
          <p:cNvPr id="34" name="Picture 12" descr="D:\business-plan.jpg">
            <a:extLst>
              <a:ext uri="{FF2B5EF4-FFF2-40B4-BE49-F238E27FC236}">
                <a16:creationId xmlns:a16="http://schemas.microsoft.com/office/drawing/2014/main" id="{9CF83F17-B750-4ACC-93C9-2AE0B2035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0717" t="6094" r="8959"/>
          <a:stretch>
            <a:fillRect/>
          </a:stretch>
        </p:blipFill>
        <p:spPr bwMode="auto">
          <a:xfrm>
            <a:off x="2556844" y="4021291"/>
            <a:ext cx="2426414" cy="2836709"/>
          </a:xfrm>
          <a:prstGeom prst="rect">
            <a:avLst/>
          </a:prstGeom>
          <a:noFill/>
        </p:spPr>
      </p:pic>
      <p:pic>
        <p:nvPicPr>
          <p:cNvPr id="35" name="Picture 13" descr="D:\depositphotos_182460512-stock-illustration-brain-cartoon-with-questions-and.jpg">
            <a:extLst>
              <a:ext uri="{FF2B5EF4-FFF2-40B4-BE49-F238E27FC236}">
                <a16:creationId xmlns:a16="http://schemas.microsoft.com/office/drawing/2014/main" id="{14A8AF56-E9E7-4AF6-90CE-280BC630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7408" r="12859" b="15335"/>
          <a:stretch>
            <a:fillRect/>
          </a:stretch>
        </p:blipFill>
        <p:spPr bwMode="auto">
          <a:xfrm>
            <a:off x="6615260" y="4521344"/>
            <a:ext cx="1718389" cy="1938709"/>
          </a:xfrm>
          <a:prstGeom prst="rect">
            <a:avLst/>
          </a:prstGeom>
          <a:noFill/>
        </p:spPr>
      </p:pic>
      <p:sp>
        <p:nvSpPr>
          <p:cNvPr id="20" name="Прямоугольник 30">
            <a:extLst>
              <a:ext uri="{FF2B5EF4-FFF2-40B4-BE49-F238E27FC236}">
                <a16:creationId xmlns:a16="http://schemas.microsoft.com/office/drawing/2014/main" id="{413EECF2-CAB2-486B-91B3-DA7F19CCE711}"/>
              </a:ext>
            </a:extLst>
          </p:cNvPr>
          <p:cNvSpPr/>
          <p:nvPr/>
        </p:nvSpPr>
        <p:spPr>
          <a:xfrm>
            <a:off x="1456503" y="3524322"/>
            <a:ext cx="762803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sz="2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Manufacturers: care about us or the desire to earn?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Прямоугольник 5">
            <a:extLst>
              <a:ext uri="{FF2B5EF4-FFF2-40B4-BE49-F238E27FC236}">
                <a16:creationId xmlns:a16="http://schemas.microsoft.com/office/drawing/2014/main" id="{617EF367-4187-4F43-AB73-41CFCD941792}"/>
              </a:ext>
            </a:extLst>
          </p:cNvPr>
          <p:cNvSpPr/>
          <p:nvPr/>
        </p:nvSpPr>
        <p:spPr>
          <a:xfrm>
            <a:off x="1419992" y="2320470"/>
            <a:ext cx="7664545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sz="2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How can each action be made more environmentally friendly?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4D01F3-117D-4D8B-91A3-9D3C9AA8EE59}"/>
              </a:ext>
            </a:extLst>
          </p:cNvPr>
          <p:cNvSpPr txBox="1"/>
          <p:nvPr/>
        </p:nvSpPr>
        <p:spPr>
          <a:xfrm>
            <a:off x="2070826" y="1550469"/>
            <a:ext cx="8930109" cy="5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Too many people spend the money they earned to buy things </a:t>
            </a:r>
          </a:p>
          <a:p>
            <a:pPr algn="r" rtl="0">
              <a:lnSpc>
                <a:spcPct val="850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they don't want to impress people they don't like. (c)</a:t>
            </a:r>
          </a:p>
        </p:txBody>
      </p:sp>
      <p:sp>
        <p:nvSpPr>
          <p:cNvPr id="23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87792" y="586999"/>
            <a:ext cx="3362178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Rethink</a:t>
            </a:r>
          </a:p>
        </p:txBody>
      </p:sp>
    </p:spTree>
    <p:extLst>
      <p:ext uri="{BB962C8B-B14F-4D97-AF65-F5344CB8AC3E}">
        <p14:creationId xmlns:p14="http://schemas.microsoft.com/office/powerpoint/2010/main" val="90529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92049" y="176962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181955"/>
            <a:ext cx="5961865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4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Источники</a:t>
            </a:r>
            <a:r>
              <a:rPr lang="en-us" sz="24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4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новых</a:t>
            </a:r>
            <a:r>
              <a:rPr lang="en-us" sz="24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4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знаний</a:t>
            </a:r>
            <a:r>
              <a:rPr lang="en-us" sz="24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и </a:t>
            </a:r>
            <a:r>
              <a:rPr lang="en-us" sz="24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вдохновения</a:t>
            </a:r>
            <a:endParaRPr lang="en-us" sz="2400" b="0" i="0" u="none" baseline="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901AEDD-8872-49F2-93A1-03DA009F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pic>
        <p:nvPicPr>
          <p:cNvPr id="20" name="Picture 3" descr="D:\depositphotos_260797646-stock-photo-eco-icon-white-background-illustration.jpg">
            <a:extLst>
              <a:ext uri="{FF2B5EF4-FFF2-40B4-BE49-F238E27FC236}">
                <a16:creationId xmlns:a16="http://schemas.microsoft.com/office/drawing/2014/main" id="{5112D51E-0F15-40A6-9A3E-8F9A33E5D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6511" b="34422"/>
          <a:stretch>
            <a:fillRect/>
          </a:stretch>
        </p:blipFill>
        <p:spPr bwMode="auto">
          <a:xfrm>
            <a:off x="8244403" y="2401955"/>
            <a:ext cx="2479568" cy="988520"/>
          </a:xfrm>
          <a:prstGeom prst="rect">
            <a:avLst/>
          </a:prstGeom>
          <a:noFill/>
        </p:spPr>
      </p:pic>
      <p:pic>
        <p:nvPicPr>
          <p:cNvPr id="21" name="Picture 2" descr="D:\_1284-14042 - копия - копия.jpg">
            <a:extLst>
              <a:ext uri="{FF2B5EF4-FFF2-40B4-BE49-F238E27FC236}">
                <a16:creationId xmlns:a16="http://schemas.microsoft.com/office/drawing/2014/main" id="{1E641A9C-C6C2-4D1E-AFEE-DFDC8995C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36428">
            <a:off x="3601526" y="1576588"/>
            <a:ext cx="1921927" cy="1890421"/>
          </a:xfrm>
          <a:prstGeom prst="rect">
            <a:avLst/>
          </a:prstGeom>
          <a:noFill/>
        </p:spPr>
      </p:pic>
      <p:pic>
        <p:nvPicPr>
          <p:cNvPr id="22" name="Picture 3" descr="D:\_1284-14042 - копия - копия.jpg">
            <a:extLst>
              <a:ext uri="{FF2B5EF4-FFF2-40B4-BE49-F238E27FC236}">
                <a16:creationId xmlns:a16="http://schemas.microsoft.com/office/drawing/2014/main" id="{9C98FDA2-D37A-4D7B-B9BB-F8775638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8583" y="4671854"/>
            <a:ext cx="3037967" cy="1735982"/>
          </a:xfrm>
          <a:prstGeom prst="rect">
            <a:avLst/>
          </a:prstGeom>
          <a:noFill/>
        </p:spPr>
      </p:pic>
      <p:pic>
        <p:nvPicPr>
          <p:cNvPr id="42" name="Picture 2" descr="D:\istockphoto-520659321-1024x1024.jpg">
            <a:extLst>
              <a:ext uri="{FF2B5EF4-FFF2-40B4-BE49-F238E27FC236}">
                <a16:creationId xmlns:a16="http://schemas.microsoft.com/office/drawing/2014/main" id="{F177DC25-C011-4120-B1CA-4A34E2868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7596" y="4232626"/>
            <a:ext cx="1659999" cy="1835523"/>
          </a:xfrm>
          <a:prstGeom prst="rect">
            <a:avLst/>
          </a:prstGeom>
          <a:noFill/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A6182F9-3157-4508-9A5C-B81C9D0649AD}"/>
              </a:ext>
            </a:extLst>
          </p:cNvPr>
          <p:cNvSpPr txBox="1"/>
          <p:nvPr/>
        </p:nvSpPr>
        <p:spPr>
          <a:xfrm>
            <a:off x="6583472" y="1209432"/>
            <a:ext cx="4793774" cy="617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</a:pPr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Обучение в школе экологистов, </a:t>
            </a:r>
          </a:p>
          <a:p>
            <a:pPr algn="l" rtl="0">
              <a:lnSpc>
                <a:spcPct val="85000"/>
              </a:lnSpc>
            </a:pPr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общение с экологистами.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EF61CC-B04D-41DF-AEB6-72F93583F65C}"/>
              </a:ext>
            </a:extLst>
          </p:cNvPr>
          <p:cNvSpPr txBox="1"/>
          <p:nvPr/>
        </p:nvSpPr>
        <p:spPr>
          <a:xfrm>
            <a:off x="6414044" y="3492858"/>
            <a:ext cx="54668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Работа или волонтёрство в экологических проектах или организациях;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7224DD-FFF5-4157-9D8F-C1A33CB411D2}"/>
              </a:ext>
            </a:extLst>
          </p:cNvPr>
          <p:cNvSpPr txBox="1"/>
          <p:nvPr/>
        </p:nvSpPr>
        <p:spPr>
          <a:xfrm>
            <a:off x="486768" y="4232626"/>
            <a:ext cx="3460828" cy="8794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</a:pPr>
            <a:r>
              <a:rPr lang="ru-RU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Книги, сайты, страницы в социальных сетях на экологическую тематику;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BCD87D-6DF5-4D0F-9E98-827DAB3A9BF5}"/>
              </a:ext>
            </a:extLst>
          </p:cNvPr>
          <p:cNvSpPr txBox="1"/>
          <p:nvPr/>
        </p:nvSpPr>
        <p:spPr>
          <a:xfrm>
            <a:off x="1219353" y="1521510"/>
            <a:ext cx="2661786" cy="8794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</a:pPr>
            <a:r>
              <a:rPr lang="ru-RU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Документальные </a:t>
            </a:r>
            <a:br>
              <a:rPr lang="ru-RU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ru-RU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и художественные </a:t>
            </a:r>
          </a:p>
          <a:p>
            <a:pPr algn="l" rtl="0">
              <a:lnSpc>
                <a:spcPct val="85000"/>
              </a:lnSpc>
            </a:pPr>
            <a:r>
              <a:rPr lang="ru-RU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фильмы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3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497743"/>
            <a:ext cx="5961865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Sources of new knowledge and inspiration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6182F9-3157-4508-9A5C-B81C9D0649AD}"/>
              </a:ext>
            </a:extLst>
          </p:cNvPr>
          <p:cNvSpPr txBox="1"/>
          <p:nvPr/>
        </p:nvSpPr>
        <p:spPr>
          <a:xfrm>
            <a:off x="6339384" y="1827293"/>
            <a:ext cx="4793774" cy="617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</a:pPr>
            <a:r>
              <a:rPr lang="en-us" sz="20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Studying at the ecologists' school, </a:t>
            </a:r>
          </a:p>
          <a:p>
            <a:pPr algn="r" rtl="0">
              <a:lnSpc>
                <a:spcPct val="85000"/>
              </a:lnSpc>
            </a:pPr>
            <a:r>
              <a:rPr lang="en-us" sz="20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communication with ecologists.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EF61CC-B04D-41DF-AEB6-72F93583F65C}"/>
              </a:ext>
            </a:extLst>
          </p:cNvPr>
          <p:cNvSpPr txBox="1"/>
          <p:nvPr/>
        </p:nvSpPr>
        <p:spPr>
          <a:xfrm>
            <a:off x="6169956" y="4110719"/>
            <a:ext cx="54668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Work or volunteering in environmental projects </a:t>
            </a:r>
            <a:br>
              <a:rPr lang="ru-RU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or organizations;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7224DD-FFF5-4157-9D8F-C1A33CB411D2}"/>
              </a:ext>
            </a:extLst>
          </p:cNvPr>
          <p:cNvSpPr txBox="1"/>
          <p:nvPr/>
        </p:nvSpPr>
        <p:spPr>
          <a:xfrm>
            <a:off x="242680" y="5098137"/>
            <a:ext cx="3460828" cy="8794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</a:pPr>
            <a:r>
              <a:rPr lang="en-us" sz="20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Books, websites, social media pages on environmental topics;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BCD87D-6DF5-4D0F-9E98-827DAB3A9BF5}"/>
              </a:ext>
            </a:extLst>
          </p:cNvPr>
          <p:cNvSpPr txBox="1"/>
          <p:nvPr/>
        </p:nvSpPr>
        <p:spPr>
          <a:xfrm>
            <a:off x="975265" y="2387021"/>
            <a:ext cx="2661786" cy="8794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</a:pPr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Documentary and feature films</a:t>
            </a:r>
          </a:p>
          <a:p>
            <a:pPr algn="r" rtl="0">
              <a:lnSpc>
                <a:spcPct val="85000"/>
              </a:lnSpc>
            </a:pP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92049" y="176962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201005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8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Перебейся (откажись)</a:t>
            </a: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901AEDD-8872-49F2-93A1-03DA009F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pic>
        <p:nvPicPr>
          <p:cNvPr id="20" name="Picture 9" descr="D:\_136277-224.jpg">
            <a:extLst>
              <a:ext uri="{FF2B5EF4-FFF2-40B4-BE49-F238E27FC236}">
                <a16:creationId xmlns:a16="http://schemas.microsoft.com/office/drawing/2014/main" id="{0AE476E9-47D6-463A-83FE-8EC691563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5718" y="5140060"/>
            <a:ext cx="2615863" cy="1767589"/>
          </a:xfrm>
          <a:prstGeom prst="rect">
            <a:avLst/>
          </a:prstGeom>
          <a:noFill/>
        </p:spPr>
      </p:pic>
      <p:pic>
        <p:nvPicPr>
          <p:cNvPr id="21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72A2335A-DFD1-48AD-927C-29836909D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1844" y="3568373"/>
            <a:ext cx="360040" cy="364203"/>
          </a:xfrm>
          <a:prstGeom prst="rect">
            <a:avLst/>
          </a:prstGeom>
          <a:noFill/>
        </p:spPr>
      </p:pic>
      <p:pic>
        <p:nvPicPr>
          <p:cNvPr id="22" name="Picture 5" descr="D:\depositphotos_202078788-stock-illustration-woman-man-couple-with-purchases.jpg">
            <a:extLst>
              <a:ext uri="{FF2B5EF4-FFF2-40B4-BE49-F238E27FC236}">
                <a16:creationId xmlns:a16="http://schemas.microsoft.com/office/drawing/2014/main" id="{379934EE-055E-4B66-886F-FA7640A00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5766" r="4165" b="9599"/>
          <a:stretch>
            <a:fillRect/>
          </a:stretch>
        </p:blipFill>
        <p:spPr bwMode="auto">
          <a:xfrm>
            <a:off x="1409655" y="2331748"/>
            <a:ext cx="2809445" cy="2088232"/>
          </a:xfrm>
          <a:prstGeom prst="rect">
            <a:avLst/>
          </a:prstGeom>
          <a:noFill/>
        </p:spPr>
      </p:pic>
      <p:pic>
        <p:nvPicPr>
          <p:cNvPr id="23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8732B1B8-EE2B-4E41-B199-419835A3C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6126" y="4491988"/>
            <a:ext cx="360040" cy="364203"/>
          </a:xfrm>
          <a:prstGeom prst="rect">
            <a:avLst/>
          </a:prstGeom>
          <a:noFill/>
        </p:spPr>
      </p:pic>
      <p:pic>
        <p:nvPicPr>
          <p:cNvPr id="24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6C914F7C-670D-443C-9239-DBE1C06BE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3990" y="2475764"/>
            <a:ext cx="360040" cy="364203"/>
          </a:xfrm>
          <a:prstGeom prst="rect">
            <a:avLst/>
          </a:prstGeom>
          <a:noFill/>
        </p:spPr>
      </p:pic>
      <p:pic>
        <p:nvPicPr>
          <p:cNvPr id="39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21C0CBE0-E9E6-4430-86F7-050E0DB83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689" y="1580497"/>
            <a:ext cx="360040" cy="364203"/>
          </a:xfrm>
          <a:prstGeom prst="rect">
            <a:avLst/>
          </a:prstGeom>
          <a:noFill/>
        </p:spPr>
      </p:pic>
      <p:sp>
        <p:nvSpPr>
          <p:cNvPr id="41" name="Прямоугольник 21">
            <a:extLst>
              <a:ext uri="{FF2B5EF4-FFF2-40B4-BE49-F238E27FC236}">
                <a16:creationId xmlns:a16="http://schemas.microsoft.com/office/drawing/2014/main" id="{0BC2D22C-5AD3-4B81-9C08-AF3041B5C270}"/>
              </a:ext>
            </a:extLst>
          </p:cNvPr>
          <p:cNvSpPr/>
          <p:nvPr/>
        </p:nvSpPr>
        <p:spPr>
          <a:xfrm>
            <a:off x="1221887" y="1580497"/>
            <a:ext cx="8064896" cy="56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ru-RU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Откажись не в ущерб себе, а во имя достижения великой цели.</a:t>
            </a:r>
            <a:br>
              <a:rPr lang="ru-RU" b="1" dirty="0">
                <a:latin typeface="Calibri" pitchFamily="34" charset="0"/>
              </a:rPr>
            </a:br>
            <a:endParaRPr lang="ru-RU" b="1" dirty="0">
              <a:latin typeface="Calibri" pitchFamily="34" charset="0"/>
            </a:endParaRPr>
          </a:p>
        </p:txBody>
      </p:sp>
      <p:pic>
        <p:nvPicPr>
          <p:cNvPr id="42" name="Picture 7" descr="D:\images (1).jpg">
            <a:extLst>
              <a:ext uri="{FF2B5EF4-FFF2-40B4-BE49-F238E27FC236}">
                <a16:creationId xmlns:a16="http://schemas.microsoft.com/office/drawing/2014/main" id="{6FDAA951-9B46-47FC-915F-F5B40DF42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29817">
            <a:off x="9994361" y="1997678"/>
            <a:ext cx="1788246" cy="1788246"/>
          </a:xfrm>
          <a:prstGeom prst="rect">
            <a:avLst/>
          </a:prstGeom>
          <a:noFill/>
        </p:spPr>
      </p:pic>
      <p:sp>
        <p:nvSpPr>
          <p:cNvPr id="43" name="Прямоугольник 26">
            <a:extLst>
              <a:ext uri="{FF2B5EF4-FFF2-40B4-BE49-F238E27FC236}">
                <a16:creationId xmlns:a16="http://schemas.microsoft.com/office/drawing/2014/main" id="{4D6451B0-DC17-4AEC-A733-7B79B1322DF4}"/>
              </a:ext>
            </a:extLst>
          </p:cNvPr>
          <p:cNvSpPr/>
          <p:nvPr/>
        </p:nvSpPr>
        <p:spPr>
          <a:xfrm>
            <a:off x="6738246" y="3555884"/>
            <a:ext cx="5072754" cy="32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en-us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Откажись не от вкусного, а от вредного.</a:t>
            </a:r>
          </a:p>
        </p:txBody>
      </p:sp>
      <p:sp>
        <p:nvSpPr>
          <p:cNvPr id="44" name="Прямоугольник 27">
            <a:extLst>
              <a:ext uri="{FF2B5EF4-FFF2-40B4-BE49-F238E27FC236}">
                <a16:creationId xmlns:a16="http://schemas.microsoft.com/office/drawing/2014/main" id="{00B27723-CB63-4CFD-9AF6-76BF80F30DC6}"/>
              </a:ext>
            </a:extLst>
          </p:cNvPr>
          <p:cNvSpPr/>
          <p:nvPr/>
        </p:nvSpPr>
        <p:spPr>
          <a:xfrm>
            <a:off x="1476329" y="4383023"/>
            <a:ext cx="5580112" cy="56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Откажись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одноразового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чтобы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не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 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выбрасывать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себя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на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помойку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каждый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день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</a:t>
            </a:r>
          </a:p>
        </p:txBody>
      </p:sp>
      <p:pic>
        <p:nvPicPr>
          <p:cNvPr id="45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8003822A-0551-4D56-A41D-2A84992A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7766" y="2907814"/>
            <a:ext cx="648072" cy="660559"/>
          </a:xfrm>
          <a:prstGeom prst="rect">
            <a:avLst/>
          </a:prstGeom>
          <a:noFill/>
        </p:spPr>
      </p:pic>
      <p:pic>
        <p:nvPicPr>
          <p:cNvPr id="46" name="Picture 8" descr="D:\depositphotos_192421442-stock-photo-close-view-woman-holding-fresh.jpg">
            <a:extLst>
              <a:ext uri="{FF2B5EF4-FFF2-40B4-BE49-F238E27FC236}">
                <a16:creationId xmlns:a16="http://schemas.microsoft.com/office/drawing/2014/main" id="{B6F57F3D-6B60-4B8F-A06A-261C822F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89766" y="4347972"/>
            <a:ext cx="3240360" cy="2160240"/>
          </a:xfrm>
          <a:prstGeom prst="rect">
            <a:avLst/>
          </a:prstGeom>
          <a:noFill/>
        </p:spPr>
      </p:pic>
      <p:sp>
        <p:nvSpPr>
          <p:cNvPr id="47" name="Прямоугольник 37">
            <a:extLst>
              <a:ext uri="{FF2B5EF4-FFF2-40B4-BE49-F238E27FC236}">
                <a16:creationId xmlns:a16="http://schemas.microsoft.com/office/drawing/2014/main" id="{F5F07A4E-4033-428B-B60E-899E8782122F}"/>
              </a:ext>
            </a:extLst>
          </p:cNvPr>
          <p:cNvSpPr/>
          <p:nvPr/>
        </p:nvSpPr>
        <p:spPr>
          <a:xfrm>
            <a:off x="4821168" y="2361394"/>
            <a:ext cx="4572000" cy="5652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Откажись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модного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и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дешёвого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ради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нужного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и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качественного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</a:t>
            </a:r>
          </a:p>
        </p:txBody>
      </p:sp>
      <p:pic>
        <p:nvPicPr>
          <p:cNvPr id="48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E5EA894F-505D-482F-895C-55663FA7B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8288" y="4491988"/>
            <a:ext cx="423881" cy="432048"/>
          </a:xfrm>
          <a:prstGeom prst="rect">
            <a:avLst/>
          </a:prstGeom>
          <a:noFill/>
        </p:spPr>
      </p:pic>
      <p:pic>
        <p:nvPicPr>
          <p:cNvPr id="49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85A4ADC1-5E30-4EA7-85A5-4454B27F6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6558" y="4419980"/>
            <a:ext cx="360040" cy="364203"/>
          </a:xfrm>
          <a:prstGeom prst="rect">
            <a:avLst/>
          </a:prstGeom>
          <a:noFill/>
        </p:spPr>
      </p:pic>
      <p:pic>
        <p:nvPicPr>
          <p:cNvPr id="50" name="Picture 10" descr="D:\_87414-3741.jpg">
            <a:extLst>
              <a:ext uri="{FF2B5EF4-FFF2-40B4-BE49-F238E27FC236}">
                <a16:creationId xmlns:a16="http://schemas.microsoft.com/office/drawing/2014/main" id="{9E2014B1-176D-4EBF-9F7C-B33D82E5B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99660" y="5254456"/>
            <a:ext cx="1896052" cy="1426582"/>
          </a:xfrm>
          <a:prstGeom prst="rect">
            <a:avLst/>
          </a:prstGeom>
          <a:noFill/>
        </p:spPr>
      </p:pic>
      <p:sp>
        <p:nvSpPr>
          <p:cNvPr id="51" name="Прямоугольник 21">
            <a:extLst>
              <a:ext uri="{FF2B5EF4-FFF2-40B4-BE49-F238E27FC236}">
                <a16:creationId xmlns:a16="http://schemas.microsoft.com/office/drawing/2014/main" id="{38776006-B4CF-403E-8450-03FD930B16E1}"/>
              </a:ext>
            </a:extLst>
          </p:cNvPr>
          <p:cNvSpPr/>
          <p:nvPr/>
        </p:nvSpPr>
        <p:spPr>
          <a:xfrm>
            <a:off x="7716057" y="263540"/>
            <a:ext cx="3573266" cy="56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en-us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Самый лучший мусор тот, которого не образуется (с)</a:t>
            </a:r>
          </a:p>
        </p:txBody>
      </p:sp>
      <p:pic>
        <p:nvPicPr>
          <p:cNvPr id="52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16B03C25-85A7-4496-9BFC-6E83A3316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2675" y="5537949"/>
            <a:ext cx="360040" cy="364203"/>
          </a:xfrm>
          <a:prstGeom prst="rect">
            <a:avLst/>
          </a:prstGeom>
          <a:noFill/>
        </p:spPr>
      </p:pic>
      <p:sp>
        <p:nvSpPr>
          <p:cNvPr id="37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563220"/>
            <a:ext cx="4201809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Refuse</a:t>
            </a:r>
          </a:p>
        </p:txBody>
      </p:sp>
      <p:sp>
        <p:nvSpPr>
          <p:cNvPr id="38" name="Прямоугольник 21">
            <a:extLst>
              <a:ext uri="{FF2B5EF4-FFF2-40B4-BE49-F238E27FC236}">
                <a16:creationId xmlns:a16="http://schemas.microsoft.com/office/drawing/2014/main" id="{0BC2D22C-5AD3-4B81-9C08-AF3041B5C270}"/>
              </a:ext>
            </a:extLst>
          </p:cNvPr>
          <p:cNvSpPr/>
          <p:nvPr/>
        </p:nvSpPr>
        <p:spPr>
          <a:xfrm>
            <a:off x="3740796" y="1860357"/>
            <a:ext cx="8064896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Refuse not to the detriment of yourself, but in the name of achieving a great goal.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0" name="Прямоугольник 26">
            <a:extLst>
              <a:ext uri="{FF2B5EF4-FFF2-40B4-BE49-F238E27FC236}">
                <a16:creationId xmlns:a16="http://schemas.microsoft.com/office/drawing/2014/main" id="{4D6451B0-DC17-4AEC-A733-7B79B1322DF4}"/>
              </a:ext>
            </a:extLst>
          </p:cNvPr>
          <p:cNvSpPr/>
          <p:nvPr/>
        </p:nvSpPr>
        <p:spPr>
          <a:xfrm>
            <a:off x="6368722" y="3855592"/>
            <a:ext cx="5453754" cy="32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Refuse not the delicious, but the harmful.</a:t>
            </a:r>
          </a:p>
        </p:txBody>
      </p:sp>
      <p:sp>
        <p:nvSpPr>
          <p:cNvPr id="53" name="Прямоугольник 27">
            <a:extLst>
              <a:ext uri="{FF2B5EF4-FFF2-40B4-BE49-F238E27FC236}">
                <a16:creationId xmlns:a16="http://schemas.microsoft.com/office/drawing/2014/main" id="{00B27723-CB63-4CFD-9AF6-76BF80F30DC6}"/>
              </a:ext>
            </a:extLst>
          </p:cNvPr>
          <p:cNvSpPr/>
          <p:nvPr/>
        </p:nvSpPr>
        <p:spPr>
          <a:xfrm>
            <a:off x="2239802" y="4935728"/>
            <a:ext cx="4498444" cy="56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Refuse one-time, so as not to throw yourself in the trash every day.</a:t>
            </a:r>
          </a:p>
        </p:txBody>
      </p:sp>
      <p:sp>
        <p:nvSpPr>
          <p:cNvPr id="54" name="Прямоугольник 37">
            <a:extLst>
              <a:ext uri="{FF2B5EF4-FFF2-40B4-BE49-F238E27FC236}">
                <a16:creationId xmlns:a16="http://schemas.microsoft.com/office/drawing/2014/main" id="{F5F07A4E-4033-428B-B60E-899E8782122F}"/>
              </a:ext>
            </a:extLst>
          </p:cNvPr>
          <p:cNvSpPr/>
          <p:nvPr/>
        </p:nvSpPr>
        <p:spPr>
          <a:xfrm>
            <a:off x="5487244" y="2891802"/>
            <a:ext cx="4572000" cy="5652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Refuse the fashionable and cheap for the sake of the necessary and high-quality.</a:t>
            </a:r>
          </a:p>
        </p:txBody>
      </p:sp>
      <p:sp>
        <p:nvSpPr>
          <p:cNvPr id="55" name="Прямоугольник 21">
            <a:extLst>
              <a:ext uri="{FF2B5EF4-FFF2-40B4-BE49-F238E27FC236}">
                <a16:creationId xmlns:a16="http://schemas.microsoft.com/office/drawing/2014/main" id="{38776006-B4CF-403E-8450-03FD930B16E1}"/>
              </a:ext>
            </a:extLst>
          </p:cNvPr>
          <p:cNvSpPr/>
          <p:nvPr/>
        </p:nvSpPr>
        <p:spPr>
          <a:xfrm>
            <a:off x="8175570" y="713702"/>
            <a:ext cx="3573266" cy="56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The best garbage is the one </a:t>
            </a:r>
            <a:b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that is not generated (c)</a:t>
            </a:r>
          </a:p>
        </p:txBody>
      </p:sp>
    </p:spTree>
    <p:extLst>
      <p:ext uri="{BB962C8B-B14F-4D97-AF65-F5344CB8AC3E}">
        <p14:creationId xmlns:p14="http://schemas.microsoft.com/office/powerpoint/2010/main" val="1846555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92049" y="176962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231155"/>
            <a:ext cx="5511971" cy="4429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Многоразовые</a:t>
            </a:r>
            <a:r>
              <a:rPr lang="en-us" sz="28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альтернативы</a:t>
            </a:r>
            <a:endParaRPr lang="en-us" sz="2800" b="0" i="0" u="none" baseline="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901AEDD-8872-49F2-93A1-03DA009F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pic>
        <p:nvPicPr>
          <p:cNvPr id="29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C7CD9AF4-3E06-4F0E-8EB0-01FB0ECB4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607" y="1997576"/>
            <a:ext cx="282587" cy="288032"/>
          </a:xfrm>
          <a:prstGeom prst="rect">
            <a:avLst/>
          </a:prstGeom>
          <a:noFill/>
        </p:spPr>
      </p:pic>
      <p:pic>
        <p:nvPicPr>
          <p:cNvPr id="30" name="Picture 5" descr="D:\Screenshot_20200226-173305_Drive.jpg">
            <a:extLst>
              <a:ext uri="{FF2B5EF4-FFF2-40B4-BE49-F238E27FC236}">
                <a16:creationId xmlns:a16="http://schemas.microsoft.com/office/drawing/2014/main" id="{541C95AF-C66F-4C61-901C-C081A559F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8296" y="1548000"/>
            <a:ext cx="1326184" cy="1656184"/>
          </a:xfrm>
          <a:prstGeom prst="rect">
            <a:avLst/>
          </a:prstGeom>
          <a:noFill/>
        </p:spPr>
      </p:pic>
      <p:pic>
        <p:nvPicPr>
          <p:cNvPr id="31" name="Picture 3" descr="D:\Screenshot_20200226-173247_Drive.jpg">
            <a:extLst>
              <a:ext uri="{FF2B5EF4-FFF2-40B4-BE49-F238E27FC236}">
                <a16:creationId xmlns:a16="http://schemas.microsoft.com/office/drawing/2014/main" id="{5A30B9B9-F610-49D4-AEF8-1DDA58C42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762" r="9524"/>
          <a:stretch>
            <a:fillRect/>
          </a:stretch>
        </p:blipFill>
        <p:spPr bwMode="auto">
          <a:xfrm>
            <a:off x="5536006" y="5216247"/>
            <a:ext cx="1442375" cy="1464791"/>
          </a:xfrm>
          <a:prstGeom prst="rect">
            <a:avLst/>
          </a:prstGeom>
          <a:noFill/>
        </p:spPr>
      </p:pic>
      <p:pic>
        <p:nvPicPr>
          <p:cNvPr id="32" name="Picture 8" descr="D:\6593-15546747041694-1.jpg">
            <a:extLst>
              <a:ext uri="{FF2B5EF4-FFF2-40B4-BE49-F238E27FC236}">
                <a16:creationId xmlns:a16="http://schemas.microsoft.com/office/drawing/2014/main" id="{8C57F4DF-989A-4D94-A003-C8C0EFE06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1987" y="1683676"/>
            <a:ext cx="686283" cy="1440160"/>
          </a:xfrm>
          <a:prstGeom prst="rect">
            <a:avLst/>
          </a:prstGeom>
          <a:noFill/>
        </p:spPr>
      </p:pic>
      <p:pic>
        <p:nvPicPr>
          <p:cNvPr id="33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1779EB8B-4669-4AA4-ABE0-64AB51AD3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045" y="2656049"/>
            <a:ext cx="282587" cy="288032"/>
          </a:xfrm>
          <a:prstGeom prst="rect">
            <a:avLst/>
          </a:prstGeom>
          <a:noFill/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D28C0D9-7E0C-4959-A63B-A25AFE6224BD}"/>
              </a:ext>
            </a:extLst>
          </p:cNvPr>
          <p:cNvSpPr txBox="1"/>
          <p:nvPr/>
        </p:nvSpPr>
        <p:spPr>
          <a:xfrm>
            <a:off x="713680" y="1228540"/>
            <a:ext cx="4421362" cy="34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Отказаться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 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одноразового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E78FE2-158F-4565-A764-02F044E07840}"/>
              </a:ext>
            </a:extLst>
          </p:cNvPr>
          <p:cNvSpPr txBox="1"/>
          <p:nvPr/>
        </p:nvSpPr>
        <p:spPr>
          <a:xfrm>
            <a:off x="6995587" y="1201805"/>
            <a:ext cx="4059327" cy="34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Использовать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многоразовое</a:t>
            </a:r>
            <a:endParaRPr lang="en-us" sz="2400" b="1" i="0" u="none" baseline="0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36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8C4EFE8D-C501-40EF-8CF4-351FC1773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507" y="3565767"/>
            <a:ext cx="282587" cy="288032"/>
          </a:xfrm>
          <a:prstGeom prst="rect">
            <a:avLst/>
          </a:prstGeom>
          <a:noFill/>
        </p:spPr>
      </p:pic>
      <p:pic>
        <p:nvPicPr>
          <p:cNvPr id="37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BE1BDFDA-8E9D-40E2-A6C2-1DF5219C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209" y="4395050"/>
            <a:ext cx="282587" cy="288032"/>
          </a:xfrm>
          <a:prstGeom prst="rect">
            <a:avLst/>
          </a:prstGeom>
          <a:noFill/>
        </p:spPr>
      </p:pic>
      <p:pic>
        <p:nvPicPr>
          <p:cNvPr id="38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D4FCA59B-8A47-42F7-A436-AF697A58A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28066" y="1915416"/>
            <a:ext cx="360040" cy="364203"/>
          </a:xfrm>
          <a:prstGeom prst="rect">
            <a:avLst/>
          </a:prstGeom>
          <a:noFill/>
        </p:spPr>
      </p:pic>
      <p:pic>
        <p:nvPicPr>
          <p:cNvPr id="39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7ECA22ED-A49D-4937-AB4F-90920833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15215" y="2616822"/>
            <a:ext cx="360040" cy="364203"/>
          </a:xfrm>
          <a:prstGeom prst="rect">
            <a:avLst/>
          </a:prstGeom>
          <a:noFill/>
        </p:spPr>
      </p:pic>
      <p:pic>
        <p:nvPicPr>
          <p:cNvPr id="40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C56D8472-22D9-4661-AC88-6F73F101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9074" y="4419328"/>
            <a:ext cx="360040" cy="364203"/>
          </a:xfrm>
          <a:prstGeom prst="rect">
            <a:avLst/>
          </a:prstGeom>
          <a:noFill/>
        </p:spPr>
      </p:pic>
      <p:pic>
        <p:nvPicPr>
          <p:cNvPr id="41" name="Picture 6" descr="D:\Screenshot_20200226-173256_Drive.jpg">
            <a:extLst>
              <a:ext uri="{FF2B5EF4-FFF2-40B4-BE49-F238E27FC236}">
                <a16:creationId xmlns:a16="http://schemas.microsoft.com/office/drawing/2014/main" id="{39036EF2-593D-4806-852E-F5EC0BCA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8000" r="12000"/>
          <a:stretch>
            <a:fillRect/>
          </a:stretch>
        </p:blipFill>
        <p:spPr bwMode="auto">
          <a:xfrm>
            <a:off x="4310607" y="5002002"/>
            <a:ext cx="1224900" cy="1656184"/>
          </a:xfrm>
          <a:prstGeom prst="rect">
            <a:avLst/>
          </a:prstGeom>
          <a:noFill/>
        </p:spPr>
      </p:pic>
      <p:pic>
        <p:nvPicPr>
          <p:cNvPr id="42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D4157B3F-EF08-443C-A229-BC8BFF29D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2705" y="3486253"/>
            <a:ext cx="386427" cy="390895"/>
          </a:xfrm>
          <a:prstGeom prst="rect">
            <a:avLst/>
          </a:prstGeom>
          <a:noFill/>
        </p:spPr>
      </p:pic>
      <p:pic>
        <p:nvPicPr>
          <p:cNvPr id="43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6B764DA7-7A2A-4563-AC28-95BDC9157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9074" y="5345072"/>
            <a:ext cx="360040" cy="364203"/>
          </a:xfrm>
          <a:prstGeom prst="rect">
            <a:avLst/>
          </a:prstGeom>
          <a:noFill/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70974CB-977B-46DF-89CC-BE96089D7597}"/>
              </a:ext>
            </a:extLst>
          </p:cNvPr>
          <p:cNvSpPr txBox="1"/>
          <p:nvPr/>
        </p:nvSpPr>
        <p:spPr>
          <a:xfrm>
            <a:off x="7728550" y="1866511"/>
            <a:ext cx="41541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Экобутылка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фляга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термос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5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4B1BD5AE-1607-4DC7-8C40-21CA16D29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216" y="5422884"/>
            <a:ext cx="282587" cy="288032"/>
          </a:xfrm>
          <a:prstGeom prst="rect">
            <a:avLst/>
          </a:prstGeom>
          <a:noFill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8B0C615-5592-4CC6-BCEF-B0E62579B370}"/>
              </a:ext>
            </a:extLst>
          </p:cNvPr>
          <p:cNvSpPr txBox="1"/>
          <p:nvPr/>
        </p:nvSpPr>
        <p:spPr>
          <a:xfrm>
            <a:off x="839956" y="1929670"/>
            <a:ext cx="370245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пластиковые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бутылки</a:t>
            </a:r>
            <a:endParaRPr lang="en-us" sz="3000" b="1" dirty="0">
              <a:latin typeface="Calibri" pitchFamily="34" charset="0"/>
            </a:endParaRPr>
          </a:p>
        </p:txBody>
      </p:sp>
      <p:pic>
        <p:nvPicPr>
          <p:cNvPr id="48" name="Picture 9" descr="D:\bylh7VM1L8XEoM_1opn-Vw-small.jpg">
            <a:extLst>
              <a:ext uri="{FF2B5EF4-FFF2-40B4-BE49-F238E27FC236}">
                <a16:creationId xmlns:a16="http://schemas.microsoft.com/office/drawing/2014/main" id="{2E30B2EF-5A2C-4F03-8F4A-4D7EB41D2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15660" r="17784"/>
          <a:stretch>
            <a:fillRect/>
          </a:stretch>
        </p:blipFill>
        <p:spPr bwMode="auto">
          <a:xfrm>
            <a:off x="5501538" y="3339862"/>
            <a:ext cx="1224136" cy="1731075"/>
          </a:xfrm>
          <a:prstGeom prst="rect">
            <a:avLst/>
          </a:prstGeom>
          <a:noFill/>
        </p:spPr>
      </p:pic>
      <p:pic>
        <p:nvPicPr>
          <p:cNvPr id="46" name="Picture 18" descr="D:\10360216-5.jpg">
            <a:extLst>
              <a:ext uri="{FF2B5EF4-FFF2-40B4-BE49-F238E27FC236}">
                <a16:creationId xmlns:a16="http://schemas.microsoft.com/office/drawing/2014/main" id="{9D136676-6E08-4FB6-ADD4-67A3087E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t="8333" r="5556" b="8333"/>
          <a:stretch>
            <a:fillRect/>
          </a:stretch>
        </p:blipFill>
        <p:spPr bwMode="auto">
          <a:xfrm rot="626178">
            <a:off x="4486203" y="3322304"/>
            <a:ext cx="1176642" cy="1566207"/>
          </a:xfrm>
          <a:prstGeom prst="rect">
            <a:avLst/>
          </a:prstGeom>
          <a:noFill/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D28C0D9-7E0C-4959-A63B-A25AFE6224BD}"/>
              </a:ext>
            </a:extLst>
          </p:cNvPr>
          <p:cNvSpPr txBox="1"/>
          <p:nvPr/>
        </p:nvSpPr>
        <p:spPr>
          <a:xfrm>
            <a:off x="542615" y="1573031"/>
            <a:ext cx="3905176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Refuse one-time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E78FE2-158F-4565-A764-02F044E07840}"/>
              </a:ext>
            </a:extLst>
          </p:cNvPr>
          <p:cNvSpPr txBox="1"/>
          <p:nvPr/>
        </p:nvSpPr>
        <p:spPr>
          <a:xfrm>
            <a:off x="6978381" y="1486922"/>
            <a:ext cx="4059327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Use reusable</a:t>
            </a:r>
          </a:p>
        </p:txBody>
      </p:sp>
      <p:sp>
        <p:nvSpPr>
          <p:cNvPr id="54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584033"/>
            <a:ext cx="5511971" cy="4429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Reusable alternatives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B0C615-5592-4CC6-BCEF-B0E62579B370}"/>
              </a:ext>
            </a:extLst>
          </p:cNvPr>
          <p:cNvSpPr txBox="1"/>
          <p:nvPr/>
        </p:nvSpPr>
        <p:spPr>
          <a:xfrm>
            <a:off x="854974" y="2546631"/>
            <a:ext cx="3702450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пластиковые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/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бумажные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стаканчики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(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кофе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с 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собой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)</a:t>
            </a:r>
            <a:endParaRPr lang="en-us" sz="3000" b="1" dirty="0">
              <a:latin typeface="Calibr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B0C615-5592-4CC6-BCEF-B0E62579B370}"/>
              </a:ext>
            </a:extLst>
          </p:cNvPr>
          <p:cNvSpPr txBox="1"/>
          <p:nvPr/>
        </p:nvSpPr>
        <p:spPr>
          <a:xfrm>
            <a:off x="874437" y="3437652"/>
            <a:ext cx="3702450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пластиковые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соломинки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для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 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напитков</a:t>
            </a:r>
            <a:endParaRPr lang="en-us" sz="3000" b="1" dirty="0">
              <a:latin typeface="Calibri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B0C615-5592-4CC6-BCEF-B0E62579B370}"/>
              </a:ext>
            </a:extLst>
          </p:cNvPr>
          <p:cNvSpPr txBox="1"/>
          <p:nvPr/>
        </p:nvSpPr>
        <p:spPr>
          <a:xfrm>
            <a:off x="854974" y="4292391"/>
            <a:ext cx="3702450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полиэтиленовые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пакеты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«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маечки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»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B0C615-5592-4CC6-BCEF-B0E62579B370}"/>
              </a:ext>
            </a:extLst>
          </p:cNvPr>
          <p:cNvSpPr txBox="1"/>
          <p:nvPr/>
        </p:nvSpPr>
        <p:spPr>
          <a:xfrm>
            <a:off x="865751" y="5284895"/>
            <a:ext cx="3702450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полиэтиленовые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фасовочные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мешочки</a:t>
            </a:r>
            <a:endParaRPr lang="en-us" sz="3000" b="1" dirty="0">
              <a:latin typeface="Calibri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8B0C615-5592-4CC6-BCEF-B0E62579B370}"/>
              </a:ext>
            </a:extLst>
          </p:cNvPr>
          <p:cNvSpPr txBox="1"/>
          <p:nvPr/>
        </p:nvSpPr>
        <p:spPr>
          <a:xfrm>
            <a:off x="557369" y="2185656"/>
            <a:ext cx="370245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plastic bottles</a:t>
            </a:r>
            <a:endParaRPr lang="en-us" sz="3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8B0C615-5592-4CC6-BCEF-B0E62579B370}"/>
              </a:ext>
            </a:extLst>
          </p:cNvPr>
          <p:cNvSpPr txBox="1"/>
          <p:nvPr/>
        </p:nvSpPr>
        <p:spPr>
          <a:xfrm>
            <a:off x="796212" y="3125510"/>
            <a:ext cx="37024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plastic/paper cups (coffee to go)</a:t>
            </a:r>
            <a:endParaRPr lang="en-us" sz="3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B0C615-5592-4CC6-BCEF-B0E62579B370}"/>
              </a:ext>
            </a:extLst>
          </p:cNvPr>
          <p:cNvSpPr txBox="1"/>
          <p:nvPr/>
        </p:nvSpPr>
        <p:spPr>
          <a:xfrm>
            <a:off x="591850" y="3969863"/>
            <a:ext cx="37024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plastic straws for drinks</a:t>
            </a:r>
            <a:endParaRPr lang="en-us" sz="3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8B0C615-5592-4CC6-BCEF-B0E62579B370}"/>
              </a:ext>
            </a:extLst>
          </p:cNvPr>
          <p:cNvSpPr txBox="1"/>
          <p:nvPr/>
        </p:nvSpPr>
        <p:spPr>
          <a:xfrm>
            <a:off x="572387" y="4824602"/>
            <a:ext cx="37024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sz="20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plastic bags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8B0C615-5592-4CC6-BCEF-B0E62579B370}"/>
              </a:ext>
            </a:extLst>
          </p:cNvPr>
          <p:cNvSpPr txBox="1"/>
          <p:nvPr/>
        </p:nvSpPr>
        <p:spPr>
          <a:xfrm>
            <a:off x="509216" y="5854097"/>
            <a:ext cx="37024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polyethylene packing bags</a:t>
            </a:r>
            <a:endParaRPr lang="en-us" sz="3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70974CB-977B-46DF-89CC-BE96089D7597}"/>
              </a:ext>
            </a:extLst>
          </p:cNvPr>
          <p:cNvSpPr txBox="1"/>
          <p:nvPr/>
        </p:nvSpPr>
        <p:spPr>
          <a:xfrm>
            <a:off x="7728550" y="2574476"/>
            <a:ext cx="41541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en-us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Термокружка, тамблер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70974CB-977B-46DF-89CC-BE96089D7597}"/>
              </a:ext>
            </a:extLst>
          </p:cNvPr>
          <p:cNvSpPr txBox="1"/>
          <p:nvPr/>
        </p:nvSpPr>
        <p:spPr>
          <a:xfrm>
            <a:off x="7617349" y="3350112"/>
            <a:ext cx="4154187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Мн</a:t>
            </a:r>
            <a:r>
              <a:rPr lang="ru-RU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горазовые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соломинки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пить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ртом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0974CB-977B-46DF-89CC-BE96089D7597}"/>
              </a:ext>
            </a:extLst>
          </p:cNvPr>
          <p:cNvSpPr txBox="1"/>
          <p:nvPr/>
        </p:nvSpPr>
        <p:spPr>
          <a:xfrm>
            <a:off x="7728550" y="4378169"/>
            <a:ext cx="41541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en-us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Экосумки, шоперы, авоськи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70974CB-977B-46DF-89CC-BE96089D7597}"/>
              </a:ext>
            </a:extLst>
          </p:cNvPr>
          <p:cNvSpPr txBox="1"/>
          <p:nvPr/>
        </p:nvSpPr>
        <p:spPr>
          <a:xfrm>
            <a:off x="7728550" y="5257742"/>
            <a:ext cx="4154187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Экомешочки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фруктовки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зип-пакеты</a:t>
            </a:r>
            <a:endParaRPr lang="en-us" b="1" i="0" u="none" baseline="0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70974CB-977B-46DF-89CC-BE96089D7597}"/>
              </a:ext>
            </a:extLst>
          </p:cNvPr>
          <p:cNvSpPr txBox="1"/>
          <p:nvPr/>
        </p:nvSpPr>
        <p:spPr>
          <a:xfrm>
            <a:off x="7445963" y="2144274"/>
            <a:ext cx="41541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Eco bottle, flask, thermos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70974CB-977B-46DF-89CC-BE96089D7597}"/>
              </a:ext>
            </a:extLst>
          </p:cNvPr>
          <p:cNvSpPr txBox="1"/>
          <p:nvPr/>
        </p:nvSpPr>
        <p:spPr>
          <a:xfrm>
            <a:off x="7445963" y="2852239"/>
            <a:ext cx="41541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Thermocup, tumbler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70974CB-977B-46DF-89CC-BE96089D7597}"/>
              </a:ext>
            </a:extLst>
          </p:cNvPr>
          <p:cNvSpPr txBox="1"/>
          <p:nvPr/>
        </p:nvSpPr>
        <p:spPr>
          <a:xfrm>
            <a:off x="7424595" y="3800790"/>
            <a:ext cx="4154187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Reusable straws, drink without straws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70974CB-977B-46DF-89CC-BE96089D7597}"/>
              </a:ext>
            </a:extLst>
          </p:cNvPr>
          <p:cNvSpPr txBox="1"/>
          <p:nvPr/>
        </p:nvSpPr>
        <p:spPr>
          <a:xfrm>
            <a:off x="7445963" y="4655932"/>
            <a:ext cx="41541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Eco bags, shoppers, string bags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70974CB-977B-46DF-89CC-BE96089D7597}"/>
              </a:ext>
            </a:extLst>
          </p:cNvPr>
          <p:cNvSpPr txBox="1"/>
          <p:nvPr/>
        </p:nvSpPr>
        <p:spPr>
          <a:xfrm>
            <a:off x="7445963" y="5792680"/>
            <a:ext cx="41541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Eco-bags, fruit bags, zip bags</a:t>
            </a:r>
          </a:p>
        </p:txBody>
      </p:sp>
    </p:spTree>
    <p:extLst>
      <p:ext uri="{BB962C8B-B14F-4D97-AF65-F5344CB8AC3E}">
        <p14:creationId xmlns:p14="http://schemas.microsoft.com/office/powerpoint/2010/main" val="1133738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D:\9085300-1.jpg">
            <a:extLst>
              <a:ext uri="{FF2B5EF4-FFF2-40B4-BE49-F238E27FC236}">
                <a16:creationId xmlns:a16="http://schemas.microsoft.com/office/drawing/2014/main" id="{7F947DC0-D6FB-4CFA-B2EC-1443D0528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12084" b="12000"/>
          <a:stretch>
            <a:fillRect/>
          </a:stretch>
        </p:blipFill>
        <p:spPr bwMode="auto">
          <a:xfrm>
            <a:off x="4737021" y="5401722"/>
            <a:ext cx="1007480" cy="1231365"/>
          </a:xfrm>
          <a:prstGeom prst="rect">
            <a:avLst/>
          </a:prstGeom>
          <a:noFill/>
        </p:spPr>
      </p:pic>
      <p:pic>
        <p:nvPicPr>
          <p:cNvPr id="32" name="Picture 5" descr="D:\7961947-1.jpg">
            <a:extLst>
              <a:ext uri="{FF2B5EF4-FFF2-40B4-BE49-F238E27FC236}">
                <a16:creationId xmlns:a16="http://schemas.microsoft.com/office/drawing/2014/main" id="{D8A6E4AD-D124-422B-88F6-4718C4993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25105" b="25282"/>
          <a:stretch>
            <a:fillRect/>
          </a:stretch>
        </p:blipFill>
        <p:spPr bwMode="auto">
          <a:xfrm>
            <a:off x="3903572" y="4210871"/>
            <a:ext cx="1800200" cy="119085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92049" y="176962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205994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Многоразовые</a:t>
            </a:r>
            <a:r>
              <a:rPr lang="en-us" sz="28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альтернативы</a:t>
            </a:r>
            <a:endParaRPr lang="en-us" sz="2800" b="0" i="0" u="none" baseline="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901AEDD-8872-49F2-93A1-03DA009FD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pic>
        <p:nvPicPr>
          <p:cNvPr id="9" name="Picture 7" descr="D:\8151517-1.jpg">
            <a:extLst>
              <a:ext uri="{FF2B5EF4-FFF2-40B4-BE49-F238E27FC236}">
                <a16:creationId xmlns:a16="http://schemas.microsoft.com/office/drawing/2014/main" id="{3CA8EE04-0B55-444A-AE98-FE6BA231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r="4503"/>
          <a:stretch>
            <a:fillRect/>
          </a:stretch>
        </p:blipFill>
        <p:spPr bwMode="auto">
          <a:xfrm>
            <a:off x="5631764" y="3706814"/>
            <a:ext cx="948770" cy="1296144"/>
          </a:xfrm>
          <a:prstGeom prst="rect">
            <a:avLst/>
          </a:prstGeom>
          <a:noFill/>
        </p:spPr>
      </p:pic>
      <p:pic>
        <p:nvPicPr>
          <p:cNvPr id="10" name="Picture 4" descr="D:\3741896-1.jpg">
            <a:extLst>
              <a:ext uri="{FF2B5EF4-FFF2-40B4-BE49-F238E27FC236}">
                <a16:creationId xmlns:a16="http://schemas.microsoft.com/office/drawing/2014/main" id="{7E21163F-07BB-42FC-A825-87DE94D3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5874" t="28635" r="8955" b="29514"/>
          <a:stretch>
            <a:fillRect/>
          </a:stretch>
        </p:blipFill>
        <p:spPr bwMode="auto">
          <a:xfrm>
            <a:off x="4070600" y="2535390"/>
            <a:ext cx="2232248" cy="1370635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CB45DF-9389-4138-AA98-E45D9531D8CC}"/>
              </a:ext>
            </a:extLst>
          </p:cNvPr>
          <p:cNvSpPr txBox="1"/>
          <p:nvPr/>
        </p:nvSpPr>
        <p:spPr>
          <a:xfrm>
            <a:off x="5955292" y="3202758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endParaRPr lang="en-us" sz="2800" b="1" dirty="0">
              <a:latin typeface="Calibri" pitchFamily="34" charset="0"/>
            </a:endParaRPr>
          </a:p>
          <a:p>
            <a:pPr algn="l" rtl="0">
              <a:lnSpc>
                <a:spcPts val="1800"/>
              </a:lnSpc>
            </a:pPr>
            <a:endParaRPr lang="en-us" sz="2800" b="1" dirty="0">
              <a:latin typeface="Calibri" pitchFamily="34" charset="0"/>
            </a:endParaRPr>
          </a:p>
        </p:txBody>
      </p:sp>
      <p:pic>
        <p:nvPicPr>
          <p:cNvPr id="12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82D4DC43-1725-4B68-B91C-D62AECAC4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452" y="1917717"/>
            <a:ext cx="282587" cy="288032"/>
          </a:xfrm>
          <a:prstGeom prst="rect">
            <a:avLst/>
          </a:prstGeom>
          <a:noFill/>
        </p:spPr>
      </p:pic>
      <p:pic>
        <p:nvPicPr>
          <p:cNvPr id="13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1F3102A1-22FE-40C8-A7DE-073AFF5D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010" y="2941835"/>
            <a:ext cx="282587" cy="288032"/>
          </a:xfrm>
          <a:prstGeom prst="rect">
            <a:avLst/>
          </a:prstGeom>
          <a:noFill/>
        </p:spPr>
      </p:pic>
      <p:pic>
        <p:nvPicPr>
          <p:cNvPr id="14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31F0CC8F-6193-4C83-895E-1486138D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904" y="4059552"/>
            <a:ext cx="282587" cy="288032"/>
          </a:xfrm>
          <a:prstGeom prst="rect">
            <a:avLst/>
          </a:prstGeom>
          <a:noFill/>
        </p:spPr>
      </p:pic>
      <p:pic>
        <p:nvPicPr>
          <p:cNvPr id="15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AF5446AA-33E9-4D50-99A5-8A198685E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762" y="4828517"/>
            <a:ext cx="282587" cy="288032"/>
          </a:xfrm>
          <a:prstGeom prst="rect">
            <a:avLst/>
          </a:prstGeom>
          <a:noFill/>
        </p:spPr>
      </p:pic>
      <p:pic>
        <p:nvPicPr>
          <p:cNvPr id="16" name="Picture 10" descr="D:\7757690-1.jpg">
            <a:extLst>
              <a:ext uri="{FF2B5EF4-FFF2-40B4-BE49-F238E27FC236}">
                <a16:creationId xmlns:a16="http://schemas.microsoft.com/office/drawing/2014/main" id="{FC3A74B3-ACBA-4A0F-B195-A7B2E1624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t="14963" b="13962"/>
          <a:stretch>
            <a:fillRect/>
          </a:stretch>
        </p:blipFill>
        <p:spPr bwMode="auto">
          <a:xfrm rot="5099013">
            <a:off x="3776747" y="5337222"/>
            <a:ext cx="1042204" cy="987661"/>
          </a:xfrm>
          <a:prstGeom prst="rect">
            <a:avLst/>
          </a:prstGeom>
          <a:noFill/>
        </p:spPr>
      </p:pic>
      <p:pic>
        <p:nvPicPr>
          <p:cNvPr id="18" name="Picture 13" descr="D:\depositphotos_228452812-stock-photo-organic-weave-pattern-texture-old.jpg">
            <a:extLst>
              <a:ext uri="{FF2B5EF4-FFF2-40B4-BE49-F238E27FC236}">
                <a16:creationId xmlns:a16="http://schemas.microsoft.com/office/drawing/2014/main" id="{34F2C603-ACDF-43B6-ADB5-09CE1E44B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23804" t="17875" r="25797" b="11566"/>
          <a:stretch>
            <a:fillRect/>
          </a:stretch>
        </p:blipFill>
        <p:spPr bwMode="auto">
          <a:xfrm>
            <a:off x="3674779" y="6104974"/>
            <a:ext cx="617212" cy="576064"/>
          </a:xfrm>
          <a:prstGeom prst="rect">
            <a:avLst/>
          </a:prstGeom>
          <a:noFill/>
        </p:spPr>
      </p:pic>
      <p:pic>
        <p:nvPicPr>
          <p:cNvPr id="19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BABADC34-D684-441A-97BC-6CD6C38C3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15859" y="3226296"/>
            <a:ext cx="360040" cy="364203"/>
          </a:xfrm>
          <a:prstGeom prst="rect">
            <a:avLst/>
          </a:prstGeom>
          <a:noFill/>
        </p:spPr>
      </p:pic>
      <p:pic>
        <p:nvPicPr>
          <p:cNvPr id="20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496F4C01-49BB-4FEC-A323-113001545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57455" y="3948782"/>
            <a:ext cx="360040" cy="364203"/>
          </a:xfrm>
          <a:prstGeom prst="rect">
            <a:avLst/>
          </a:prstGeom>
          <a:noFill/>
        </p:spPr>
      </p:pic>
      <p:pic>
        <p:nvPicPr>
          <p:cNvPr id="21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1A35DF39-8412-4072-B07B-F12D5D301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94749" y="5068840"/>
            <a:ext cx="360040" cy="364203"/>
          </a:xfrm>
          <a:prstGeom prst="rect">
            <a:avLst/>
          </a:prstGeom>
          <a:noFill/>
        </p:spPr>
      </p:pic>
      <p:pic>
        <p:nvPicPr>
          <p:cNvPr id="22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643042E0-27C8-42A2-9F70-6CBC6B017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368" y="5974851"/>
            <a:ext cx="360040" cy="364203"/>
          </a:xfrm>
          <a:prstGeom prst="rect">
            <a:avLst/>
          </a:prstGeom>
          <a:noFill/>
        </p:spPr>
      </p:pic>
      <p:pic>
        <p:nvPicPr>
          <p:cNvPr id="23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33656AD8-7E82-415D-810D-DE5862202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9809" y="5586982"/>
            <a:ext cx="282587" cy="288032"/>
          </a:xfrm>
          <a:prstGeom prst="rect">
            <a:avLst/>
          </a:prstGeom>
          <a:noFill/>
        </p:spPr>
      </p:pic>
      <p:pic>
        <p:nvPicPr>
          <p:cNvPr id="24" name="Picture 6" descr="D:\8912721-1.jpg">
            <a:extLst>
              <a:ext uri="{FF2B5EF4-FFF2-40B4-BE49-F238E27FC236}">
                <a16:creationId xmlns:a16="http://schemas.microsoft.com/office/drawing/2014/main" id="{CD8E503E-BEE6-41EA-8ADB-27787C811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14035" r="15789" b="6433"/>
          <a:stretch>
            <a:fillRect/>
          </a:stretch>
        </p:blipFill>
        <p:spPr bwMode="auto">
          <a:xfrm>
            <a:off x="5814430" y="5220812"/>
            <a:ext cx="877279" cy="1435550"/>
          </a:xfrm>
          <a:prstGeom prst="rect">
            <a:avLst/>
          </a:prstGeom>
          <a:noFill/>
        </p:spPr>
      </p:pic>
      <p:pic>
        <p:nvPicPr>
          <p:cNvPr id="26" name="Picture 2" descr="D:\7531646-1.jpg">
            <a:extLst>
              <a:ext uri="{FF2B5EF4-FFF2-40B4-BE49-F238E27FC236}">
                <a16:creationId xmlns:a16="http://schemas.microsoft.com/office/drawing/2014/main" id="{ABA275ED-A787-4FA9-978E-543BA969A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 l="10444" t="31332" r="8614" b="29503"/>
          <a:stretch>
            <a:fillRect/>
          </a:stretch>
        </p:blipFill>
        <p:spPr bwMode="auto">
          <a:xfrm>
            <a:off x="4407628" y="1186534"/>
            <a:ext cx="2016224" cy="1300789"/>
          </a:xfrm>
          <a:prstGeom prst="rect">
            <a:avLst/>
          </a:prstGeom>
          <a:noFill/>
        </p:spPr>
      </p:pic>
      <p:pic>
        <p:nvPicPr>
          <p:cNvPr id="27" name="Picture 26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D1FDC120-AE8B-403D-A134-4A468BEAF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4193" y="1817778"/>
            <a:ext cx="360040" cy="364203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05DA7B8-0149-4D76-B884-F54485B663A4}"/>
              </a:ext>
            </a:extLst>
          </p:cNvPr>
          <p:cNvSpPr txBox="1"/>
          <p:nvPr/>
        </p:nvSpPr>
        <p:spPr>
          <a:xfrm>
            <a:off x="7312808" y="1775578"/>
            <a:ext cx="4568042" cy="87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Керамическая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стеклянная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металлическая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посуда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;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набор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посуды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для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пикника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782C1F-2C2E-42C1-9392-E3CB6F48CDC0}"/>
              </a:ext>
            </a:extLst>
          </p:cNvPr>
          <p:cNvSpPr txBox="1"/>
          <p:nvPr/>
        </p:nvSpPr>
        <p:spPr>
          <a:xfrm>
            <a:off x="490980" y="1119838"/>
            <a:ext cx="5068729" cy="34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1800"/>
              </a:lnSpc>
              <a:defRPr sz="3600">
                <a:latin typeface="Exo 2 Extra Bold Condensed" panose="00000906000000000000" pitchFamily="50" charset="0"/>
              </a:defRPr>
            </a:lvl1pPr>
          </a:lstStyle>
          <a:p>
            <a:pPr algn="l" rtl="0"/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Отказаться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 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одноразового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315630-038C-41FA-A7A1-060FE9AF9FCE}"/>
              </a:ext>
            </a:extLst>
          </p:cNvPr>
          <p:cNvSpPr txBox="1"/>
          <p:nvPr/>
        </p:nvSpPr>
        <p:spPr>
          <a:xfrm>
            <a:off x="6500852" y="1122102"/>
            <a:ext cx="4329395" cy="34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1800"/>
              </a:lnSpc>
              <a:defRPr sz="3600">
                <a:latin typeface="Exo 2 Extra Bold Condensed" panose="00000906000000000000" pitchFamily="50" charset="0"/>
              </a:defRPr>
            </a:lvl1pPr>
          </a:lstStyle>
          <a:p>
            <a:pPr algn="l" rtl="0"/>
            <a:r>
              <a:rPr lang="en-us" sz="24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Использовать многоразовое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9BDD30-BFFE-4128-803E-51BF8D2404D7}"/>
              </a:ext>
            </a:extLst>
          </p:cNvPr>
          <p:cNvSpPr txBox="1"/>
          <p:nvPr/>
        </p:nvSpPr>
        <p:spPr>
          <a:xfrm>
            <a:off x="853714" y="1836063"/>
            <a:ext cx="3240360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Пластиковая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посуда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и 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столовые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приборы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554122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Reusable alternatives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782C1F-2C2E-42C1-9392-E3CB6F48CDC0}"/>
              </a:ext>
            </a:extLst>
          </p:cNvPr>
          <p:cNvSpPr txBox="1"/>
          <p:nvPr/>
        </p:nvSpPr>
        <p:spPr>
          <a:xfrm>
            <a:off x="-597712" y="1444116"/>
            <a:ext cx="5068729" cy="34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1800"/>
              </a:lnSpc>
              <a:defRPr sz="3600">
                <a:latin typeface="Exo 2 Extra Bold Condensed" panose="00000906000000000000" pitchFamily="50" charset="0"/>
              </a:defRPr>
            </a:lvl1pPr>
          </a:lstStyle>
          <a:p>
            <a:pPr algn="r" rtl="0"/>
            <a:r>
              <a:rPr lang="en-us" sz="24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Refuse one-time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315630-038C-41FA-A7A1-060FE9AF9FCE}"/>
              </a:ext>
            </a:extLst>
          </p:cNvPr>
          <p:cNvSpPr txBox="1"/>
          <p:nvPr/>
        </p:nvSpPr>
        <p:spPr>
          <a:xfrm>
            <a:off x="6596408" y="1375493"/>
            <a:ext cx="4329395" cy="34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1800"/>
              </a:lnSpc>
              <a:defRPr sz="3600">
                <a:latin typeface="Exo 2 Extra Bold Condensed" panose="00000906000000000000" pitchFamily="50" charset="0"/>
              </a:defRPr>
            </a:lvl1pPr>
          </a:lstStyle>
          <a:p>
            <a:pPr algn="r" rtl="0"/>
            <a:r>
              <a:rPr lang="en-us" sz="24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Use reusable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9BDD30-BFFE-4128-803E-51BF8D2404D7}"/>
              </a:ext>
            </a:extLst>
          </p:cNvPr>
          <p:cNvSpPr txBox="1"/>
          <p:nvPr/>
        </p:nvSpPr>
        <p:spPr>
          <a:xfrm>
            <a:off x="833315" y="2859388"/>
            <a:ext cx="3240360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en-us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Пластиковые подложки, контейнеры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9BDD30-BFFE-4128-803E-51BF8D2404D7}"/>
              </a:ext>
            </a:extLst>
          </p:cNvPr>
          <p:cNvSpPr txBox="1"/>
          <p:nvPr/>
        </p:nvSpPr>
        <p:spPr>
          <a:xfrm>
            <a:off x="858671" y="4035336"/>
            <a:ext cx="324036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en-us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Чай/кофе в пакетиках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9BDD30-BFFE-4128-803E-51BF8D2404D7}"/>
              </a:ext>
            </a:extLst>
          </p:cNvPr>
          <p:cNvSpPr txBox="1"/>
          <p:nvPr/>
        </p:nvSpPr>
        <p:spPr>
          <a:xfrm>
            <a:off x="945706" y="4771430"/>
            <a:ext cx="324036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en-us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Губки для посуды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9BDD30-BFFE-4128-803E-51BF8D2404D7}"/>
              </a:ext>
            </a:extLst>
          </p:cNvPr>
          <p:cNvSpPr txBox="1"/>
          <p:nvPr/>
        </p:nvSpPr>
        <p:spPr>
          <a:xfrm>
            <a:off x="911687" y="5524083"/>
            <a:ext cx="3240360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en-us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Влажные/бумажные салфетки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9BDD30-BFFE-4128-803E-51BF8D2404D7}"/>
              </a:ext>
            </a:extLst>
          </p:cNvPr>
          <p:cNvSpPr txBox="1"/>
          <p:nvPr/>
        </p:nvSpPr>
        <p:spPr>
          <a:xfrm>
            <a:off x="809491" y="2423603"/>
            <a:ext cx="32403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Plastic tableware and cutlery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9BDD30-BFFE-4128-803E-51BF8D2404D7}"/>
              </a:ext>
            </a:extLst>
          </p:cNvPr>
          <p:cNvSpPr txBox="1"/>
          <p:nvPr/>
        </p:nvSpPr>
        <p:spPr>
          <a:xfrm>
            <a:off x="789092" y="3446928"/>
            <a:ext cx="3240360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Plastic base sheets, containers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9BDD30-BFFE-4128-803E-51BF8D2404D7}"/>
              </a:ext>
            </a:extLst>
          </p:cNvPr>
          <p:cNvSpPr txBox="1"/>
          <p:nvPr/>
        </p:nvSpPr>
        <p:spPr>
          <a:xfrm>
            <a:off x="814448" y="4403801"/>
            <a:ext cx="324036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Tea/coffee bags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9BDD30-BFFE-4128-803E-51BF8D2404D7}"/>
              </a:ext>
            </a:extLst>
          </p:cNvPr>
          <p:cNvSpPr txBox="1"/>
          <p:nvPr/>
        </p:nvSpPr>
        <p:spPr>
          <a:xfrm>
            <a:off x="901483" y="5130370"/>
            <a:ext cx="324036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Sponges for dishes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9BDD30-BFFE-4128-803E-51BF8D2404D7}"/>
              </a:ext>
            </a:extLst>
          </p:cNvPr>
          <p:cNvSpPr txBox="1"/>
          <p:nvPr/>
        </p:nvSpPr>
        <p:spPr>
          <a:xfrm>
            <a:off x="497080" y="6156952"/>
            <a:ext cx="32403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Wet/Paper napkins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5DA7B8-0149-4D76-B884-F54485B663A4}"/>
              </a:ext>
            </a:extLst>
          </p:cNvPr>
          <p:cNvSpPr txBox="1"/>
          <p:nvPr/>
        </p:nvSpPr>
        <p:spPr>
          <a:xfrm>
            <a:off x="7268585" y="2618813"/>
            <a:ext cx="45680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Ceramic, glass, metal tableware; picnic tableware set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5DA7B8-0149-4D76-B884-F54485B663A4}"/>
              </a:ext>
            </a:extLst>
          </p:cNvPr>
          <p:cNvSpPr txBox="1"/>
          <p:nvPr/>
        </p:nvSpPr>
        <p:spPr>
          <a:xfrm>
            <a:off x="7341383" y="3177806"/>
            <a:ext cx="4568042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ru-RU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Ланчбоксы</a:t>
            </a:r>
            <a:r>
              <a:rPr lang="ru-RU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банки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05DA7B8-0149-4D76-B884-F54485B663A4}"/>
              </a:ext>
            </a:extLst>
          </p:cNvPr>
          <p:cNvSpPr txBox="1"/>
          <p:nvPr/>
        </p:nvSpPr>
        <p:spPr>
          <a:xfrm>
            <a:off x="7419755" y="3901940"/>
            <a:ext cx="4568042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ru-RU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Листовой чай, кофе в зернах. </a:t>
            </a:r>
            <a:r>
              <a:rPr lang="ru-RU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Заварник</a:t>
            </a:r>
            <a:r>
              <a:rPr lang="ru-RU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пресс.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5DA7B8-0149-4D76-B884-F54485B663A4}"/>
              </a:ext>
            </a:extLst>
          </p:cNvPr>
          <p:cNvSpPr txBox="1"/>
          <p:nvPr/>
        </p:nvSpPr>
        <p:spPr>
          <a:xfrm>
            <a:off x="7383364" y="5031099"/>
            <a:ext cx="4568042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Щетки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люффа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джутовые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мочалки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05DA7B8-0149-4D76-B884-F54485B663A4}"/>
              </a:ext>
            </a:extLst>
          </p:cNvPr>
          <p:cNvSpPr txBox="1"/>
          <p:nvPr/>
        </p:nvSpPr>
        <p:spPr>
          <a:xfrm>
            <a:off x="7419755" y="5929840"/>
            <a:ext cx="4568042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en-us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Тканевые платки, вода+мыло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5DA7B8-0149-4D76-B884-F54485B663A4}"/>
              </a:ext>
            </a:extLst>
          </p:cNvPr>
          <p:cNvSpPr txBox="1"/>
          <p:nvPr/>
        </p:nvSpPr>
        <p:spPr>
          <a:xfrm>
            <a:off x="7246652" y="3419923"/>
            <a:ext cx="4568042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Lunch boxes, cans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5DA7B8-0149-4D76-B884-F54485B663A4}"/>
              </a:ext>
            </a:extLst>
          </p:cNvPr>
          <p:cNvSpPr txBox="1"/>
          <p:nvPr/>
        </p:nvSpPr>
        <p:spPr>
          <a:xfrm>
            <a:off x="7335324" y="4499802"/>
            <a:ext cx="4568042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Leaf tea, coffee beans. Teapot, french-press.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5DA7B8-0149-4D76-B884-F54485B663A4}"/>
              </a:ext>
            </a:extLst>
          </p:cNvPr>
          <p:cNvSpPr txBox="1"/>
          <p:nvPr/>
        </p:nvSpPr>
        <p:spPr>
          <a:xfrm>
            <a:off x="7298933" y="5362880"/>
            <a:ext cx="4568042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Brushes, loofah, jute washcloths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5DA7B8-0149-4D76-B884-F54485B663A4}"/>
              </a:ext>
            </a:extLst>
          </p:cNvPr>
          <p:cNvSpPr txBox="1"/>
          <p:nvPr/>
        </p:nvSpPr>
        <p:spPr>
          <a:xfrm>
            <a:off x="7335324" y="6266108"/>
            <a:ext cx="4568042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Cloth napkins, water+soap </a:t>
            </a:r>
          </a:p>
        </p:txBody>
      </p:sp>
    </p:spTree>
    <p:extLst>
      <p:ext uri="{BB962C8B-B14F-4D97-AF65-F5344CB8AC3E}">
        <p14:creationId xmlns:p14="http://schemas.microsoft.com/office/powerpoint/2010/main" val="2325863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92049" y="176962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201005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Бытовая</a:t>
            </a:r>
            <a:r>
              <a:rPr lang="en-us" sz="28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НЕхимия</a:t>
            </a:r>
            <a:endParaRPr lang="en-us" sz="28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901AEDD-8872-49F2-93A1-03DA009F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pic>
        <p:nvPicPr>
          <p:cNvPr id="10" name="Picture 13" descr="D:\depositphotos_200546302-stock-photo-spray-bottle-detergent-white-background.jpg">
            <a:extLst>
              <a:ext uri="{FF2B5EF4-FFF2-40B4-BE49-F238E27FC236}">
                <a16:creationId xmlns:a16="http://schemas.microsoft.com/office/drawing/2014/main" id="{F91F2570-603B-42F9-8DC5-B8AE36402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2985" t="4380" r="30112" b="3222"/>
          <a:stretch>
            <a:fillRect/>
          </a:stretch>
        </p:blipFill>
        <p:spPr bwMode="auto">
          <a:xfrm>
            <a:off x="5595877" y="4722820"/>
            <a:ext cx="758370" cy="1986207"/>
          </a:xfrm>
          <a:prstGeom prst="rect">
            <a:avLst/>
          </a:prstGeom>
          <a:noFill/>
        </p:spPr>
      </p:pic>
      <p:pic>
        <p:nvPicPr>
          <p:cNvPr id="11" name="Picture 12" descr="D:\39607694-1-logo.jpg">
            <a:extLst>
              <a:ext uri="{FF2B5EF4-FFF2-40B4-BE49-F238E27FC236}">
                <a16:creationId xmlns:a16="http://schemas.microsoft.com/office/drawing/2014/main" id="{644B3031-FE0B-431C-91CD-993D61E21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2621" t="17527" r="15067" b="20022"/>
          <a:stretch>
            <a:fillRect/>
          </a:stretch>
        </p:blipFill>
        <p:spPr bwMode="auto">
          <a:xfrm>
            <a:off x="3750282" y="5100042"/>
            <a:ext cx="1728192" cy="1492529"/>
          </a:xfrm>
          <a:prstGeom prst="rect">
            <a:avLst/>
          </a:prstGeom>
          <a:noFill/>
        </p:spPr>
      </p:pic>
      <p:pic>
        <p:nvPicPr>
          <p:cNvPr id="13" name="Picture 8" descr="D:\24249340-mustard-powder-isolated-on-white-background.jpg">
            <a:extLst>
              <a:ext uri="{FF2B5EF4-FFF2-40B4-BE49-F238E27FC236}">
                <a16:creationId xmlns:a16="http://schemas.microsoft.com/office/drawing/2014/main" id="{4D05A53B-5447-4E17-9673-884083F3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6956" r="6308" b="9569"/>
          <a:stretch>
            <a:fillRect/>
          </a:stretch>
        </p:blipFill>
        <p:spPr bwMode="auto">
          <a:xfrm>
            <a:off x="3937723" y="1048081"/>
            <a:ext cx="1482165" cy="936104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126F03-5C53-46E9-9B53-83839D3C9781}"/>
              </a:ext>
            </a:extLst>
          </p:cNvPr>
          <p:cNvSpPr txBox="1"/>
          <p:nvPr/>
        </p:nvSpPr>
        <p:spPr>
          <a:xfrm>
            <a:off x="5721422" y="312383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endParaRPr lang="en-us" sz="2800" b="1" dirty="0">
              <a:latin typeface="Calibri" pitchFamily="34" charset="0"/>
            </a:endParaRPr>
          </a:p>
          <a:p>
            <a:pPr algn="l" rtl="0">
              <a:lnSpc>
                <a:spcPts val="1800"/>
              </a:lnSpc>
            </a:pPr>
            <a:endParaRPr lang="en-us" sz="2800" b="1" dirty="0">
              <a:latin typeface="Calibri" pitchFamily="34" charset="0"/>
            </a:endParaRPr>
          </a:p>
        </p:txBody>
      </p:sp>
      <p:pic>
        <p:nvPicPr>
          <p:cNvPr id="15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7E87A23A-2A5C-4884-A9CB-9CF50D08B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616" y="2340185"/>
            <a:ext cx="282587" cy="288032"/>
          </a:xfrm>
          <a:prstGeom prst="rect">
            <a:avLst/>
          </a:prstGeom>
          <a:noFill/>
        </p:spPr>
      </p:pic>
      <p:pic>
        <p:nvPicPr>
          <p:cNvPr id="16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09C6120F-9A92-4D8A-BC22-7E637162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001" y="3869480"/>
            <a:ext cx="282587" cy="288032"/>
          </a:xfrm>
          <a:prstGeom prst="rect">
            <a:avLst/>
          </a:prstGeom>
          <a:noFill/>
        </p:spPr>
      </p:pic>
      <p:pic>
        <p:nvPicPr>
          <p:cNvPr id="17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2140E283-CACA-44DC-BBAE-41BE5DB3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93" y="4625953"/>
            <a:ext cx="282587" cy="288032"/>
          </a:xfrm>
          <a:prstGeom prst="rect">
            <a:avLst/>
          </a:prstGeom>
          <a:noFill/>
        </p:spPr>
      </p:pic>
      <p:pic>
        <p:nvPicPr>
          <p:cNvPr id="18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5786E024-7767-48F5-B274-23FCAF605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029" y="5446909"/>
            <a:ext cx="282587" cy="288032"/>
          </a:xfrm>
          <a:prstGeom prst="rect">
            <a:avLst/>
          </a:prstGeom>
          <a:noFill/>
        </p:spPr>
      </p:pic>
      <p:pic>
        <p:nvPicPr>
          <p:cNvPr id="19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5F796E75-7FCB-485F-B434-02F40C5B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7349" y="1834749"/>
            <a:ext cx="360040" cy="364203"/>
          </a:xfrm>
          <a:prstGeom prst="rect">
            <a:avLst/>
          </a:prstGeom>
          <a:noFill/>
        </p:spPr>
      </p:pic>
      <p:pic>
        <p:nvPicPr>
          <p:cNvPr id="20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E33DA4BF-1A06-40D0-9017-75261ED2C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320" y="2582407"/>
            <a:ext cx="360040" cy="364203"/>
          </a:xfrm>
          <a:prstGeom prst="rect">
            <a:avLst/>
          </a:prstGeom>
          <a:noFill/>
        </p:spPr>
      </p:pic>
      <p:pic>
        <p:nvPicPr>
          <p:cNvPr id="21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7E587BDD-1427-4750-A569-D0E91E390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9217" y="3838477"/>
            <a:ext cx="360040" cy="364203"/>
          </a:xfrm>
          <a:prstGeom prst="rect">
            <a:avLst/>
          </a:prstGeom>
          <a:noFill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899DC2E-FB8E-47DB-BEF1-3EABE903AD81}"/>
              </a:ext>
            </a:extLst>
          </p:cNvPr>
          <p:cNvSpPr txBox="1"/>
          <p:nvPr/>
        </p:nvSpPr>
        <p:spPr>
          <a:xfrm>
            <a:off x="7170814" y="1803626"/>
            <a:ext cx="462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Горчичный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порошок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сода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древесная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зола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3C470C-6129-4DDA-9DD5-F37A0099FE16}"/>
              </a:ext>
            </a:extLst>
          </p:cNvPr>
          <p:cNvSpPr txBox="1"/>
          <p:nvPr/>
        </p:nvSpPr>
        <p:spPr>
          <a:xfrm>
            <a:off x="263910" y="1150157"/>
            <a:ext cx="551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Отказаться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товаров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масс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маркета</a:t>
            </a:r>
            <a:endParaRPr lang="en-us" sz="2400" b="1" i="0" u="none" baseline="0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8F9184-07DC-45F9-9B9B-F6B96F7F3751}"/>
              </a:ext>
            </a:extLst>
          </p:cNvPr>
          <p:cNvSpPr txBox="1"/>
          <p:nvPr/>
        </p:nvSpPr>
        <p:spPr>
          <a:xfrm>
            <a:off x="6845485" y="1312146"/>
            <a:ext cx="3220487" cy="34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1800"/>
              </a:lnSpc>
              <a:defRPr sz="3600">
                <a:latin typeface="Exo 2 Extra Bold Condensed" panose="00000906000000000000" pitchFamily="50" charset="0"/>
              </a:defRPr>
            </a:lvl1pPr>
          </a:lstStyle>
          <a:p>
            <a:pPr algn="l" rtl="0"/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Использовать</a:t>
            </a:r>
            <a:endParaRPr lang="en-us" sz="2400" b="1" i="0" u="none" baseline="0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7" name="Picture 6" descr="D:\1.jpg">
            <a:extLst>
              <a:ext uri="{FF2B5EF4-FFF2-40B4-BE49-F238E27FC236}">
                <a16:creationId xmlns:a16="http://schemas.microsoft.com/office/drawing/2014/main" id="{B225EEB7-2F4B-40C7-9C82-0A1EB24A3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7734" y="1971708"/>
            <a:ext cx="1368152" cy="1368152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44CCD56-7915-473F-9CC1-9114E14AB68B}"/>
              </a:ext>
            </a:extLst>
          </p:cNvPr>
          <p:cNvSpPr txBox="1"/>
          <p:nvPr/>
        </p:nvSpPr>
        <p:spPr>
          <a:xfrm>
            <a:off x="918764" y="2213075"/>
            <a:ext cx="31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Средство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для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мытья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посуды</a:t>
            </a:r>
            <a:endParaRPr lang="en-us" sz="1800" dirty="0">
              <a:latin typeface="Calibri" pitchFamily="34" charset="0"/>
            </a:endParaRPr>
          </a:p>
        </p:txBody>
      </p:sp>
      <p:pic>
        <p:nvPicPr>
          <p:cNvPr id="29" name="Picture 5" descr="D:\123146708_article31949.jpg">
            <a:extLst>
              <a:ext uri="{FF2B5EF4-FFF2-40B4-BE49-F238E27FC236}">
                <a16:creationId xmlns:a16="http://schemas.microsoft.com/office/drawing/2014/main" id="{82395423-C056-404E-A45D-60C44E98E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23956" t="9654" r="24385" b="10967"/>
          <a:stretch>
            <a:fillRect/>
          </a:stretch>
        </p:blipFill>
        <p:spPr bwMode="auto">
          <a:xfrm>
            <a:off x="5557587" y="1950909"/>
            <a:ext cx="796660" cy="1224136"/>
          </a:xfrm>
          <a:prstGeom prst="rect">
            <a:avLst/>
          </a:prstGeom>
          <a:noFill/>
        </p:spPr>
      </p:pic>
      <p:pic>
        <p:nvPicPr>
          <p:cNvPr id="30" name="Picture 7" descr="D:\depositphotos_69759739-stock-photo-ash-isolated-on-white-background.jpg">
            <a:extLst>
              <a:ext uri="{FF2B5EF4-FFF2-40B4-BE49-F238E27FC236}">
                <a16:creationId xmlns:a16="http://schemas.microsoft.com/office/drawing/2014/main" id="{7E504185-2067-4086-9DEF-EEF5A34E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t="18151" r="5847" b="10064"/>
          <a:stretch>
            <a:fillRect/>
          </a:stretch>
        </p:blipFill>
        <p:spPr bwMode="auto">
          <a:xfrm>
            <a:off x="5369929" y="1108076"/>
            <a:ext cx="1261132" cy="720080"/>
          </a:xfrm>
          <a:prstGeom prst="rect">
            <a:avLst/>
          </a:prstGeom>
          <a:noFill/>
        </p:spPr>
      </p:pic>
      <p:pic>
        <p:nvPicPr>
          <p:cNvPr id="31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B8101218-DA03-4929-BE6C-A21E5B16E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0548" y="3221038"/>
            <a:ext cx="360040" cy="364203"/>
          </a:xfrm>
          <a:prstGeom prst="rect">
            <a:avLst/>
          </a:prstGeom>
          <a:noFill/>
        </p:spPr>
      </p:pic>
      <p:pic>
        <p:nvPicPr>
          <p:cNvPr id="32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FA1FACA7-9F87-4124-A565-47DE3D638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3424" y="5101105"/>
            <a:ext cx="360040" cy="364203"/>
          </a:xfrm>
          <a:prstGeom prst="rect">
            <a:avLst/>
          </a:prstGeom>
          <a:noFill/>
        </p:spPr>
      </p:pic>
      <p:pic>
        <p:nvPicPr>
          <p:cNvPr id="9" name="Picture 10" descr="D:\6496058806b119ca53f16190f516b1aaa9b6300766_b.jpg">
            <a:extLst>
              <a:ext uri="{FF2B5EF4-FFF2-40B4-BE49-F238E27FC236}">
                <a16:creationId xmlns:a16="http://schemas.microsoft.com/office/drawing/2014/main" id="{528AE767-E101-413D-8427-7555CFE07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77226" y="4225430"/>
            <a:ext cx="988725" cy="931971"/>
          </a:xfrm>
          <a:prstGeom prst="rect">
            <a:avLst/>
          </a:prstGeom>
          <a:noFill/>
        </p:spPr>
      </p:pic>
      <p:pic>
        <p:nvPicPr>
          <p:cNvPr id="26" name="Picture 2" descr="D:\podstavka-dlja-blagovonij-lyzha-dvojnaja_440x328_pc.jpg">
            <a:extLst>
              <a:ext uri="{FF2B5EF4-FFF2-40B4-BE49-F238E27FC236}">
                <a16:creationId xmlns:a16="http://schemas.microsoft.com/office/drawing/2014/main" id="{9EA5F6E9-A2E7-4C9D-9722-F1DF60E37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 l="7677" t="34326" r="5322" b="17617"/>
          <a:stretch>
            <a:fillRect/>
          </a:stretch>
        </p:blipFill>
        <p:spPr bwMode="auto">
          <a:xfrm rot="183084">
            <a:off x="4554375" y="3421530"/>
            <a:ext cx="2019121" cy="831403"/>
          </a:xfrm>
          <a:prstGeom prst="rect">
            <a:avLst/>
          </a:prstGeom>
          <a:noFill/>
        </p:spPr>
      </p:pic>
      <p:pic>
        <p:nvPicPr>
          <p:cNvPr id="12" name="Picture 11" descr="D:\5528.970.jpg">
            <a:extLst>
              <a:ext uri="{FF2B5EF4-FFF2-40B4-BE49-F238E27FC236}">
                <a16:creationId xmlns:a16="http://schemas.microsoft.com/office/drawing/2014/main" id="{FB30F474-FCD0-46BB-9A0F-E51806A74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 l="32776" t="15979" r="31944" b="8422"/>
          <a:stretch>
            <a:fillRect/>
          </a:stretch>
        </p:blipFill>
        <p:spPr bwMode="auto">
          <a:xfrm>
            <a:off x="4293066" y="3980839"/>
            <a:ext cx="403245" cy="864096"/>
          </a:xfrm>
          <a:prstGeom prst="rect">
            <a:avLst/>
          </a:prstGeom>
          <a:noFill/>
        </p:spPr>
      </p:pic>
      <p:pic>
        <p:nvPicPr>
          <p:cNvPr id="33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9BC0F9CC-BBAB-4CBE-8635-46B4A200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036" y="3196757"/>
            <a:ext cx="282587" cy="288032"/>
          </a:xfrm>
          <a:prstGeom prst="rect">
            <a:avLst/>
          </a:prstGeom>
          <a:noFill/>
        </p:spPr>
      </p:pic>
      <p:sp>
        <p:nvSpPr>
          <p:cNvPr id="39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553761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Household NON-chemicals</a:t>
            </a:r>
            <a:endParaRPr lang="en-us" sz="2800" i="1" dirty="0">
              <a:solidFill>
                <a:schemeClr val="bg1">
                  <a:lumMod val="8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3C470C-6129-4DDA-9DD5-F37A0099FE16}"/>
              </a:ext>
            </a:extLst>
          </p:cNvPr>
          <p:cNvSpPr txBox="1"/>
          <p:nvPr/>
        </p:nvSpPr>
        <p:spPr>
          <a:xfrm>
            <a:off x="365763" y="1555766"/>
            <a:ext cx="372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24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Refuse mass market goods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8F9184-07DC-45F9-9B9B-F6B96F7F3751}"/>
              </a:ext>
            </a:extLst>
          </p:cNvPr>
          <p:cNvSpPr txBox="1"/>
          <p:nvPr/>
        </p:nvSpPr>
        <p:spPr>
          <a:xfrm>
            <a:off x="7035827" y="1510134"/>
            <a:ext cx="2308582" cy="34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1800"/>
              </a:lnSpc>
              <a:defRPr sz="3600">
                <a:latin typeface="Exo 2 Extra Bold Condensed" panose="00000906000000000000" pitchFamily="50" charset="0"/>
              </a:defRPr>
            </a:lvl1pPr>
          </a:lstStyle>
          <a:p>
            <a:pPr algn="r" rtl="0"/>
            <a:r>
              <a:rPr lang="en-us" sz="2400" b="0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Use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99DC2E-FB8E-47DB-BEF1-3EABE903AD81}"/>
              </a:ext>
            </a:extLst>
          </p:cNvPr>
          <p:cNvSpPr txBox="1"/>
          <p:nvPr/>
        </p:nvSpPr>
        <p:spPr>
          <a:xfrm>
            <a:off x="7209251" y="2481741"/>
            <a:ext cx="462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Ароматические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палочки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арома</a:t>
            </a:r>
            <a:r>
              <a:rPr lang="ru-RU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-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лампа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4CCD56-7915-473F-9CC1-9114E14AB68B}"/>
              </a:ext>
            </a:extLst>
          </p:cNvPr>
          <p:cNvSpPr txBox="1"/>
          <p:nvPr/>
        </p:nvSpPr>
        <p:spPr>
          <a:xfrm>
            <a:off x="965336" y="3035244"/>
            <a:ext cx="31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Освежитель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воздуха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4CCD56-7915-473F-9CC1-9114E14AB68B}"/>
              </a:ext>
            </a:extLst>
          </p:cNvPr>
          <p:cNvSpPr txBox="1"/>
          <p:nvPr/>
        </p:nvSpPr>
        <p:spPr>
          <a:xfrm>
            <a:off x="1012653" y="3741854"/>
            <a:ext cx="31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en-us" sz="18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Стиральный порошок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4CCD56-7915-473F-9CC1-9114E14AB68B}"/>
              </a:ext>
            </a:extLst>
          </p:cNvPr>
          <p:cNvSpPr txBox="1"/>
          <p:nvPr/>
        </p:nvSpPr>
        <p:spPr>
          <a:xfrm>
            <a:off x="1014617" y="4401502"/>
            <a:ext cx="31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en-us" sz="18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Средство для стекол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4CCD56-7915-473F-9CC1-9114E14AB68B}"/>
              </a:ext>
            </a:extLst>
          </p:cNvPr>
          <p:cNvSpPr txBox="1"/>
          <p:nvPr/>
        </p:nvSpPr>
        <p:spPr>
          <a:xfrm>
            <a:off x="1027901" y="5200432"/>
            <a:ext cx="314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en-us" sz="18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Средство для мытья сантехники и пола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4CCD56-7915-473F-9CC1-9114E14AB68B}"/>
              </a:ext>
            </a:extLst>
          </p:cNvPr>
          <p:cNvSpPr txBox="1"/>
          <p:nvPr/>
        </p:nvSpPr>
        <p:spPr>
          <a:xfrm>
            <a:off x="817070" y="2525797"/>
            <a:ext cx="31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Dishwashing detergent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4CCD56-7915-473F-9CC1-9114E14AB68B}"/>
              </a:ext>
            </a:extLst>
          </p:cNvPr>
          <p:cNvSpPr txBox="1"/>
          <p:nvPr/>
        </p:nvSpPr>
        <p:spPr>
          <a:xfrm>
            <a:off x="863642" y="3306253"/>
            <a:ext cx="31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Air freshener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4CCD56-7915-473F-9CC1-9114E14AB68B}"/>
              </a:ext>
            </a:extLst>
          </p:cNvPr>
          <p:cNvSpPr txBox="1"/>
          <p:nvPr/>
        </p:nvSpPr>
        <p:spPr>
          <a:xfrm>
            <a:off x="910959" y="4054576"/>
            <a:ext cx="31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Washing powder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4CCD56-7915-473F-9CC1-9114E14AB68B}"/>
              </a:ext>
            </a:extLst>
          </p:cNvPr>
          <p:cNvSpPr txBox="1"/>
          <p:nvPr/>
        </p:nvSpPr>
        <p:spPr>
          <a:xfrm>
            <a:off x="912923" y="4714224"/>
            <a:ext cx="31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Chemicals for glasses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4CCD56-7915-473F-9CC1-9114E14AB68B}"/>
              </a:ext>
            </a:extLst>
          </p:cNvPr>
          <p:cNvSpPr txBox="1"/>
          <p:nvPr/>
        </p:nvSpPr>
        <p:spPr>
          <a:xfrm>
            <a:off x="659914" y="5846306"/>
            <a:ext cx="314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Cleaning agent for sanitary ware and floor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99DC2E-FB8E-47DB-BEF1-3EABE903AD81}"/>
              </a:ext>
            </a:extLst>
          </p:cNvPr>
          <p:cNvSpPr txBox="1"/>
          <p:nvPr/>
        </p:nvSpPr>
        <p:spPr>
          <a:xfrm>
            <a:off x="7196889" y="4962216"/>
            <a:ext cx="4622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Настойка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цитрусовой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цедры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на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уксусной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кислоте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с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добавлением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антибактериальных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эфирных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масел</a:t>
            </a:r>
            <a:endParaRPr lang="en-us" sz="1800" b="1" i="0" u="none" baseline="0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99DC2E-FB8E-47DB-BEF1-3EABE903AD81}"/>
              </a:ext>
            </a:extLst>
          </p:cNvPr>
          <p:cNvSpPr txBox="1"/>
          <p:nvPr/>
        </p:nvSpPr>
        <p:spPr>
          <a:xfrm>
            <a:off x="7209251" y="3717270"/>
            <a:ext cx="462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Хозяйственное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мыло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+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сода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+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уксусная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кислота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+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соль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899DC2E-FB8E-47DB-BEF1-3EABE903AD81}"/>
              </a:ext>
            </a:extLst>
          </p:cNvPr>
          <p:cNvSpPr txBox="1"/>
          <p:nvPr/>
        </p:nvSpPr>
        <p:spPr>
          <a:xfrm>
            <a:off x="7209251" y="3113391"/>
            <a:ext cx="462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Экологичный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стиральный</a:t>
            </a:r>
            <a:r>
              <a:rPr lang="en-us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8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порошок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899DC2E-FB8E-47DB-BEF1-3EABE903AD81}"/>
              </a:ext>
            </a:extLst>
          </p:cNvPr>
          <p:cNvSpPr txBox="1"/>
          <p:nvPr/>
        </p:nvSpPr>
        <p:spPr>
          <a:xfrm>
            <a:off x="7069120" y="2106691"/>
            <a:ext cx="462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Mustard powder, soda, wood ash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899DC2E-FB8E-47DB-BEF1-3EABE903AD81}"/>
              </a:ext>
            </a:extLst>
          </p:cNvPr>
          <p:cNvSpPr txBox="1"/>
          <p:nvPr/>
        </p:nvSpPr>
        <p:spPr>
          <a:xfrm>
            <a:off x="7107557" y="2784806"/>
            <a:ext cx="462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Incense sticks, aroma lamps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99DC2E-FB8E-47DB-BEF1-3EABE903AD81}"/>
              </a:ext>
            </a:extLst>
          </p:cNvPr>
          <p:cNvSpPr txBox="1"/>
          <p:nvPr/>
        </p:nvSpPr>
        <p:spPr>
          <a:xfrm>
            <a:off x="7095195" y="5846306"/>
            <a:ext cx="462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Tincture of citrus peel on acetic acid with the addition of antibacterial essential oils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99DC2E-FB8E-47DB-BEF1-3EABE903AD81}"/>
              </a:ext>
            </a:extLst>
          </p:cNvPr>
          <p:cNvSpPr txBox="1"/>
          <p:nvPr/>
        </p:nvSpPr>
        <p:spPr>
          <a:xfrm>
            <a:off x="7107557" y="4306085"/>
            <a:ext cx="462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Household soap + soda + </a:t>
            </a:r>
            <a:br>
              <a:rPr lang="en-us" sz="18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</a:br>
            <a:r>
              <a:rPr lang="en-us" sz="18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acetic acid + salt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899DC2E-FB8E-47DB-BEF1-3EABE903AD81}"/>
              </a:ext>
            </a:extLst>
          </p:cNvPr>
          <p:cNvSpPr txBox="1"/>
          <p:nvPr/>
        </p:nvSpPr>
        <p:spPr>
          <a:xfrm>
            <a:off x="7107557" y="3416456"/>
            <a:ext cx="462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Eco-friendly washing powder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5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92049" y="176962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901AEDD-8872-49F2-93A1-03DA009F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A257E36F-2D47-4066-87E6-DF588186C009}"/>
              </a:ext>
            </a:extLst>
          </p:cNvPr>
          <p:cNvSpPr txBox="1">
            <a:spLocks/>
          </p:cNvSpPr>
          <p:nvPr/>
        </p:nvSpPr>
        <p:spPr>
          <a:xfrm>
            <a:off x="750019" y="191480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Бытовая</a:t>
            </a:r>
            <a:r>
              <a:rPr lang="en-us" sz="28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НЕхимия</a:t>
            </a:r>
            <a:endParaRPr lang="en-us" sz="28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7F1E14-F0C9-4305-947D-42F3D27475C7}"/>
              </a:ext>
            </a:extLst>
          </p:cNvPr>
          <p:cNvSpPr txBox="1"/>
          <p:nvPr/>
        </p:nvSpPr>
        <p:spPr>
          <a:xfrm>
            <a:off x="6838053" y="1399837"/>
            <a:ext cx="2352847" cy="34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1800"/>
              </a:lnSpc>
              <a:defRPr sz="3600">
                <a:latin typeface="Exo 2 Extra Bold Condensed" panose="00000906000000000000" pitchFamily="50" charset="0"/>
              </a:defRPr>
            </a:lvl1pPr>
          </a:lstStyle>
          <a:p>
            <a:pPr algn="r" rtl="0"/>
            <a:r>
              <a:rPr lang="en-us" sz="24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Use</a:t>
            </a:r>
          </a:p>
        </p:txBody>
      </p:sp>
      <p:pic>
        <p:nvPicPr>
          <p:cNvPr id="12" name="Picture 8" descr="D:\10776855_100.jpg">
            <a:extLst>
              <a:ext uri="{FF2B5EF4-FFF2-40B4-BE49-F238E27FC236}">
                <a16:creationId xmlns:a16="http://schemas.microsoft.com/office/drawing/2014/main" id="{10C449C1-292D-470E-85F7-CE832EE7F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3202" y="1624779"/>
            <a:ext cx="1296144" cy="1020038"/>
          </a:xfrm>
          <a:prstGeom prst="rect">
            <a:avLst/>
          </a:prstGeom>
          <a:noFill/>
        </p:spPr>
      </p:pic>
      <p:pic>
        <p:nvPicPr>
          <p:cNvPr id="13" name="Picture 3" descr="D:\images.jpg">
            <a:extLst>
              <a:ext uri="{FF2B5EF4-FFF2-40B4-BE49-F238E27FC236}">
                <a16:creationId xmlns:a16="http://schemas.microsoft.com/office/drawing/2014/main" id="{C1B183F5-F2CC-4EED-8D00-2F8E1CB6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9898" t="17586" r="10914"/>
          <a:stretch>
            <a:fillRect/>
          </a:stretch>
        </p:blipFill>
        <p:spPr bwMode="auto">
          <a:xfrm>
            <a:off x="4863678" y="4493170"/>
            <a:ext cx="1378096" cy="1210878"/>
          </a:xfrm>
          <a:prstGeom prst="rect">
            <a:avLst/>
          </a:prstGeom>
          <a:noFill/>
        </p:spPr>
      </p:pic>
      <p:pic>
        <p:nvPicPr>
          <p:cNvPr id="14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F5719C16-DF12-4B34-837B-0A94C0069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924" y="6148604"/>
            <a:ext cx="360040" cy="364203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3A6022-F0B8-49DF-9329-1FAEA5275D1C}"/>
              </a:ext>
            </a:extLst>
          </p:cNvPr>
          <p:cNvSpPr txBox="1"/>
          <p:nvPr/>
        </p:nvSpPr>
        <p:spPr>
          <a:xfrm>
            <a:off x="5939237" y="311466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endParaRPr lang="en-us" sz="2800" b="1" dirty="0">
              <a:latin typeface="Calibri" pitchFamily="34" charset="0"/>
            </a:endParaRPr>
          </a:p>
          <a:p>
            <a:pPr algn="l" rtl="0">
              <a:lnSpc>
                <a:spcPts val="1800"/>
              </a:lnSpc>
            </a:pPr>
            <a:endParaRPr lang="en-us" sz="2800" b="1" dirty="0">
              <a:latin typeface="Calibri" pitchFamily="34" charset="0"/>
            </a:endParaRPr>
          </a:p>
        </p:txBody>
      </p:sp>
      <p:pic>
        <p:nvPicPr>
          <p:cNvPr id="16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6E0AB925-2B97-435B-8E15-C8E78FD0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102" y="3796409"/>
            <a:ext cx="301228" cy="307032"/>
          </a:xfrm>
          <a:prstGeom prst="rect">
            <a:avLst/>
          </a:prstGeom>
          <a:noFill/>
        </p:spPr>
      </p:pic>
      <p:pic>
        <p:nvPicPr>
          <p:cNvPr id="18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B4DD50F6-CD2B-406C-83A0-E757F67E0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916" y="2089258"/>
            <a:ext cx="301228" cy="307032"/>
          </a:xfrm>
          <a:prstGeom prst="rect">
            <a:avLst/>
          </a:prstGeom>
          <a:noFill/>
        </p:spPr>
      </p:pic>
      <p:pic>
        <p:nvPicPr>
          <p:cNvPr id="19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E22165FB-58FF-41E5-A83D-E24D0808B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190" y="4532235"/>
            <a:ext cx="301228" cy="307032"/>
          </a:xfrm>
          <a:prstGeom prst="rect">
            <a:avLst/>
          </a:prstGeom>
          <a:noFill/>
        </p:spPr>
      </p:pic>
      <p:pic>
        <p:nvPicPr>
          <p:cNvPr id="20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14462205-A811-4949-9F52-4345EACC0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085" y="5390238"/>
            <a:ext cx="301228" cy="307032"/>
          </a:xfrm>
          <a:prstGeom prst="rect">
            <a:avLst/>
          </a:prstGeom>
          <a:noFill/>
        </p:spPr>
      </p:pic>
      <p:pic>
        <p:nvPicPr>
          <p:cNvPr id="21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E53C2698-80F0-472A-BDDC-C4BBC329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1364" y="2885455"/>
            <a:ext cx="360040" cy="364203"/>
          </a:xfrm>
          <a:prstGeom prst="rect">
            <a:avLst/>
          </a:prstGeom>
          <a:noFill/>
        </p:spPr>
      </p:pic>
      <p:pic>
        <p:nvPicPr>
          <p:cNvPr id="22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F62B1892-2D73-401E-B8B0-CB299F510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41" y="3801631"/>
            <a:ext cx="360040" cy="364203"/>
          </a:xfrm>
          <a:prstGeom prst="rect">
            <a:avLst/>
          </a:prstGeom>
          <a:noFill/>
        </p:spPr>
      </p:pic>
      <p:pic>
        <p:nvPicPr>
          <p:cNvPr id="24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2BDC6277-22F2-41B0-B806-14820F9FF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961" y="1938830"/>
            <a:ext cx="360040" cy="364203"/>
          </a:xfrm>
          <a:prstGeom prst="rect">
            <a:avLst/>
          </a:prstGeom>
          <a:noFill/>
        </p:spPr>
      </p:pic>
      <p:pic>
        <p:nvPicPr>
          <p:cNvPr id="26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4AA6653E-52D3-4EDA-84DA-425CFB24F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4111" y="5367026"/>
            <a:ext cx="360040" cy="364203"/>
          </a:xfrm>
          <a:prstGeom prst="rect">
            <a:avLst/>
          </a:prstGeom>
          <a:noFill/>
        </p:spPr>
      </p:pic>
      <p:pic>
        <p:nvPicPr>
          <p:cNvPr id="27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E80048B1-4C58-4576-904B-3FF484809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384" y="3035138"/>
            <a:ext cx="301228" cy="307032"/>
          </a:xfrm>
          <a:prstGeom prst="rect">
            <a:avLst/>
          </a:prstGeom>
          <a:noFill/>
        </p:spPr>
      </p:pic>
      <p:pic>
        <p:nvPicPr>
          <p:cNvPr id="29" name="Picture 7" descr="D:\images (1).jpg">
            <a:extLst>
              <a:ext uri="{FF2B5EF4-FFF2-40B4-BE49-F238E27FC236}">
                <a16:creationId xmlns:a16="http://schemas.microsoft.com/office/drawing/2014/main" id="{E7CB3784-8FF2-468F-A349-1ED61BE1E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t="17003" b="19235"/>
          <a:stretch>
            <a:fillRect/>
          </a:stretch>
        </p:blipFill>
        <p:spPr bwMode="auto">
          <a:xfrm>
            <a:off x="4426789" y="3302811"/>
            <a:ext cx="1814985" cy="1152128"/>
          </a:xfrm>
          <a:prstGeom prst="rect">
            <a:avLst/>
          </a:prstGeom>
          <a:noFill/>
        </p:spPr>
      </p:pic>
      <p:pic>
        <p:nvPicPr>
          <p:cNvPr id="30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9FF28046-4780-4D2E-B8F5-CB4D6A7E6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8284" y="4597888"/>
            <a:ext cx="356241" cy="360360"/>
          </a:xfrm>
          <a:prstGeom prst="rect">
            <a:avLst/>
          </a:prstGeo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70308E5-2F32-4FA4-92C2-DA3141D00254}"/>
              </a:ext>
            </a:extLst>
          </p:cNvPr>
          <p:cNvSpPr txBox="1"/>
          <p:nvPr/>
        </p:nvSpPr>
        <p:spPr>
          <a:xfrm>
            <a:off x="6782154" y="1837647"/>
            <a:ext cx="5001947" cy="5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en-us" sz="18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Смесь натуральных масел, натуральные крема в экологичной упаковке.</a:t>
            </a:r>
            <a:endParaRPr lang="en-us" sz="1800" dirty="0">
              <a:latin typeface="Calibri" pitchFamily="34" charset="0"/>
            </a:endParaRPr>
          </a:p>
        </p:txBody>
      </p:sp>
      <p:pic>
        <p:nvPicPr>
          <p:cNvPr id="32" name="Picture 10" descr="D:\a36e3f42dadad2494dbb6837192d0684.jpg">
            <a:extLst>
              <a:ext uri="{FF2B5EF4-FFF2-40B4-BE49-F238E27FC236}">
                <a16:creationId xmlns:a16="http://schemas.microsoft.com/office/drawing/2014/main" id="{D739CAE8-D71B-470D-B4C6-26991ADF9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28534" r="28512"/>
          <a:stretch>
            <a:fillRect/>
          </a:stretch>
        </p:blipFill>
        <p:spPr bwMode="auto">
          <a:xfrm>
            <a:off x="4250847" y="5126068"/>
            <a:ext cx="700034" cy="1629733"/>
          </a:xfrm>
          <a:prstGeom prst="rect">
            <a:avLst/>
          </a:prstGeom>
          <a:noFill/>
        </p:spPr>
      </p:pic>
      <p:pic>
        <p:nvPicPr>
          <p:cNvPr id="33" name="Picture 4" descr="D:\depositphotos_294977306-stock-photo-natural-crystal-alum-deodorant-and.jpg">
            <a:extLst>
              <a:ext uri="{FF2B5EF4-FFF2-40B4-BE49-F238E27FC236}">
                <a16:creationId xmlns:a16="http://schemas.microsoft.com/office/drawing/2014/main" id="{89CFD8CE-9BED-4A57-AF01-24F9630EA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69300" y="5687609"/>
            <a:ext cx="528667" cy="993429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427111-726C-41FF-AB8F-C7CA00CB0BCA}"/>
              </a:ext>
            </a:extLst>
          </p:cNvPr>
          <p:cNvSpPr txBox="1"/>
          <p:nvPr/>
        </p:nvSpPr>
        <p:spPr>
          <a:xfrm>
            <a:off x="1220567" y="1938964"/>
            <a:ext cx="330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ru-RU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Крем, гигиеническая помада для губ</a:t>
            </a:r>
            <a:endParaRPr lang="ru-RU" sz="1800" dirty="0">
              <a:latin typeface="Calibri" pitchFamily="34" charset="0"/>
            </a:endParaRPr>
          </a:p>
        </p:txBody>
      </p:sp>
      <p:pic>
        <p:nvPicPr>
          <p:cNvPr id="34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568D4F3A-1FE5-4034-807B-92EE87B13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916" y="6294503"/>
            <a:ext cx="301228" cy="307032"/>
          </a:xfrm>
          <a:prstGeom prst="rect">
            <a:avLst/>
          </a:prstGeom>
          <a:noFill/>
        </p:spPr>
      </p:pic>
      <p:pic>
        <p:nvPicPr>
          <p:cNvPr id="28" name="Picture 6" descr="D:\depositphotos_218278620-stock-photo-creamy-sauce-truffle-pasta-glass.jpg">
            <a:extLst>
              <a:ext uri="{FF2B5EF4-FFF2-40B4-BE49-F238E27FC236}">
                <a16:creationId xmlns:a16="http://schemas.microsoft.com/office/drawing/2014/main" id="{B9E962F1-CE2E-41C0-A1E4-EAE2C42D7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74330" y="2690048"/>
            <a:ext cx="719137" cy="1027112"/>
          </a:xfrm>
          <a:prstGeom prst="rect">
            <a:avLst/>
          </a:prstGeom>
          <a:noFill/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B60AE31-47E2-4611-9BD1-696CEDD0A768}"/>
              </a:ext>
            </a:extLst>
          </p:cNvPr>
          <p:cNvSpPr txBox="1"/>
          <p:nvPr/>
        </p:nvSpPr>
        <p:spPr>
          <a:xfrm>
            <a:off x="366753" y="1101771"/>
            <a:ext cx="627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0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Отказаться</a:t>
            </a:r>
            <a:r>
              <a:rPr lang="en-us" sz="24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0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</a:t>
            </a:r>
            <a:r>
              <a:rPr lang="en-us" sz="24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0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товаров</a:t>
            </a:r>
            <a:r>
              <a:rPr lang="en-us" sz="24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0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масс</a:t>
            </a:r>
            <a:r>
              <a:rPr lang="en-us" sz="24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0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маркета</a:t>
            </a:r>
            <a:endParaRPr lang="en-us" sz="2400" b="0" i="0" u="none" baseline="0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427111-726C-41FF-AB8F-C7CA00CB0BCA}"/>
              </a:ext>
            </a:extLst>
          </p:cNvPr>
          <p:cNvSpPr txBox="1"/>
          <p:nvPr/>
        </p:nvSpPr>
        <p:spPr>
          <a:xfrm>
            <a:off x="1204505" y="2897161"/>
            <a:ext cx="330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en-us" sz="18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Декоративная косметика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427111-726C-41FF-AB8F-C7CA00CB0BCA}"/>
              </a:ext>
            </a:extLst>
          </p:cNvPr>
          <p:cNvSpPr txBox="1"/>
          <p:nvPr/>
        </p:nvSpPr>
        <p:spPr>
          <a:xfrm>
            <a:off x="1185691" y="3643967"/>
            <a:ext cx="330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en-us" sz="18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Средства для волос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427111-726C-41FF-AB8F-C7CA00CB0BCA}"/>
              </a:ext>
            </a:extLst>
          </p:cNvPr>
          <p:cNvSpPr txBox="1"/>
          <p:nvPr/>
        </p:nvSpPr>
        <p:spPr>
          <a:xfrm>
            <a:off x="1204505" y="4308458"/>
            <a:ext cx="330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en-us" sz="18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Мыло/гели для душа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427111-726C-41FF-AB8F-C7CA00CB0BCA}"/>
              </a:ext>
            </a:extLst>
          </p:cNvPr>
          <p:cNvSpPr txBox="1"/>
          <p:nvPr/>
        </p:nvSpPr>
        <p:spPr>
          <a:xfrm>
            <a:off x="1229307" y="5162524"/>
            <a:ext cx="330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en-us" sz="18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Зубная паста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427111-726C-41FF-AB8F-C7CA00CB0BCA}"/>
              </a:ext>
            </a:extLst>
          </p:cNvPr>
          <p:cNvSpPr txBox="1"/>
          <p:nvPr/>
        </p:nvSpPr>
        <p:spPr>
          <a:xfrm>
            <a:off x="1204505" y="6043588"/>
            <a:ext cx="330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en-us" sz="18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Дезодорант 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427111-726C-41FF-AB8F-C7CA00CB0BCA}"/>
              </a:ext>
            </a:extLst>
          </p:cNvPr>
          <p:cNvSpPr txBox="1"/>
          <p:nvPr/>
        </p:nvSpPr>
        <p:spPr>
          <a:xfrm>
            <a:off x="911067" y="2413879"/>
            <a:ext cx="330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Cream, hygienic lipstick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27111-726C-41FF-AB8F-C7CA00CB0BCA}"/>
              </a:ext>
            </a:extLst>
          </p:cNvPr>
          <p:cNvSpPr txBox="1"/>
          <p:nvPr/>
        </p:nvSpPr>
        <p:spPr>
          <a:xfrm>
            <a:off x="839413" y="3180468"/>
            <a:ext cx="330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Decorative cosmetics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427111-726C-41FF-AB8F-C7CA00CB0BCA}"/>
              </a:ext>
            </a:extLst>
          </p:cNvPr>
          <p:cNvSpPr txBox="1"/>
          <p:nvPr/>
        </p:nvSpPr>
        <p:spPr>
          <a:xfrm>
            <a:off x="820599" y="3908224"/>
            <a:ext cx="330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Hair products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6427111-726C-41FF-AB8F-C7CA00CB0BCA}"/>
              </a:ext>
            </a:extLst>
          </p:cNvPr>
          <p:cNvSpPr txBox="1"/>
          <p:nvPr/>
        </p:nvSpPr>
        <p:spPr>
          <a:xfrm>
            <a:off x="904432" y="4573126"/>
            <a:ext cx="330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Soap/shower gels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427111-726C-41FF-AB8F-C7CA00CB0BCA}"/>
              </a:ext>
            </a:extLst>
          </p:cNvPr>
          <p:cNvSpPr txBox="1"/>
          <p:nvPr/>
        </p:nvSpPr>
        <p:spPr>
          <a:xfrm>
            <a:off x="864215" y="5401267"/>
            <a:ext cx="330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Toothpaste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427111-726C-41FF-AB8F-C7CA00CB0BCA}"/>
              </a:ext>
            </a:extLst>
          </p:cNvPr>
          <p:cNvSpPr txBox="1"/>
          <p:nvPr/>
        </p:nvSpPr>
        <p:spPr>
          <a:xfrm>
            <a:off x="810375" y="6216372"/>
            <a:ext cx="330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Deodorant 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60AE31-47E2-4611-9BD1-696CEDD0A768}"/>
              </a:ext>
            </a:extLst>
          </p:cNvPr>
          <p:cNvSpPr txBox="1"/>
          <p:nvPr/>
        </p:nvSpPr>
        <p:spPr>
          <a:xfrm>
            <a:off x="646458" y="1542746"/>
            <a:ext cx="424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24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Refuse mass market goods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07F1E14-F0C9-4305-947D-42F3D27475C7}"/>
              </a:ext>
            </a:extLst>
          </p:cNvPr>
          <p:cNvSpPr txBox="1"/>
          <p:nvPr/>
        </p:nvSpPr>
        <p:spPr>
          <a:xfrm>
            <a:off x="6884826" y="1141730"/>
            <a:ext cx="3220487" cy="34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1800"/>
              </a:lnSpc>
              <a:defRPr sz="3600">
                <a:latin typeface="Exo 2 Extra Bold Condensed" panose="00000906000000000000" pitchFamily="50" charset="0"/>
              </a:defRPr>
            </a:lvl1pPr>
          </a:lstStyle>
          <a:p>
            <a:pPr algn="l" rtl="0"/>
            <a:r>
              <a:rPr lang="en-us" sz="2400" b="0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Использовать</a:t>
            </a:r>
          </a:p>
        </p:txBody>
      </p:sp>
      <p:sp>
        <p:nvSpPr>
          <p:cNvPr id="56" name="Заголовок 2">
            <a:extLst>
              <a:ext uri="{FF2B5EF4-FFF2-40B4-BE49-F238E27FC236}">
                <a16:creationId xmlns:a16="http://schemas.microsoft.com/office/drawing/2014/main" id="{A257E36F-2D47-4066-87E6-DF588186C009}"/>
              </a:ext>
            </a:extLst>
          </p:cNvPr>
          <p:cNvSpPr txBox="1">
            <a:spLocks/>
          </p:cNvSpPr>
          <p:nvPr/>
        </p:nvSpPr>
        <p:spPr>
          <a:xfrm>
            <a:off x="750019" y="539374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Household NON-chemicals</a:t>
            </a:r>
            <a:endParaRPr lang="en-us" sz="2800" i="1" dirty="0">
              <a:solidFill>
                <a:schemeClr val="bg1">
                  <a:lumMod val="8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0308E5-2F32-4FA4-92C2-DA3141D00254}"/>
              </a:ext>
            </a:extLst>
          </p:cNvPr>
          <p:cNvSpPr txBox="1"/>
          <p:nvPr/>
        </p:nvSpPr>
        <p:spPr>
          <a:xfrm>
            <a:off x="6784396" y="2808595"/>
            <a:ext cx="5001947" cy="5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en-us" sz="18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Экологичная  декоративная косметика, отказаться от неё совсем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0308E5-2F32-4FA4-92C2-DA3141D00254}"/>
              </a:ext>
            </a:extLst>
          </p:cNvPr>
          <p:cNvSpPr txBox="1"/>
          <p:nvPr/>
        </p:nvSpPr>
        <p:spPr>
          <a:xfrm>
            <a:off x="6767683" y="3739598"/>
            <a:ext cx="5001947" cy="5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lnSpc>
                <a:spcPct val="85000"/>
              </a:lnSpc>
              <a:spcAft>
                <a:spcPts val="0"/>
              </a:spcAft>
            </a:pPr>
            <a:r>
              <a:rPr lang="ru-RU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Твердый шампунь, экологичный бальзам, маска  для волос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0308E5-2F32-4FA4-92C2-DA3141D00254}"/>
              </a:ext>
            </a:extLst>
          </p:cNvPr>
          <p:cNvSpPr txBox="1"/>
          <p:nvPr/>
        </p:nvSpPr>
        <p:spPr>
          <a:xfrm>
            <a:off x="6746714" y="4521836"/>
            <a:ext cx="500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ru-RU" sz="1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Натуральное мыло для всего тела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70308E5-2F32-4FA4-92C2-DA3141D00254}"/>
              </a:ext>
            </a:extLst>
          </p:cNvPr>
          <p:cNvSpPr txBox="1"/>
          <p:nvPr/>
        </p:nvSpPr>
        <p:spPr>
          <a:xfrm>
            <a:off x="6804434" y="5263544"/>
            <a:ext cx="500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0"/>
              </a:spcAft>
            </a:pPr>
            <a:r>
              <a:rPr lang="en-us" sz="18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Самодельная  или экологичная зубная паста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0308E5-2F32-4FA4-92C2-DA3141D00254}"/>
              </a:ext>
            </a:extLst>
          </p:cNvPr>
          <p:cNvSpPr txBox="1"/>
          <p:nvPr/>
        </p:nvSpPr>
        <p:spPr>
          <a:xfrm>
            <a:off x="6858014" y="6054982"/>
            <a:ext cx="500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l" rtl="0">
              <a:spcAft>
                <a:spcPts val="3000"/>
              </a:spcAft>
            </a:pPr>
            <a:r>
              <a:rPr lang="en-us" sz="18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Дезодорант кристалл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0308E5-2F32-4FA4-92C2-DA3141D00254}"/>
              </a:ext>
            </a:extLst>
          </p:cNvPr>
          <p:cNvSpPr txBox="1"/>
          <p:nvPr/>
        </p:nvSpPr>
        <p:spPr>
          <a:xfrm>
            <a:off x="7632911" y="2315518"/>
            <a:ext cx="4113815" cy="5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sz="18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A mixture of natural oils, natural creams in eco-friendly packaging.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70308E5-2F32-4FA4-92C2-DA3141D00254}"/>
              </a:ext>
            </a:extLst>
          </p:cNvPr>
          <p:cNvSpPr txBox="1"/>
          <p:nvPr/>
        </p:nvSpPr>
        <p:spPr>
          <a:xfrm>
            <a:off x="6784396" y="3306402"/>
            <a:ext cx="500194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sz="18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Eco-friendly decorative cosmetics, refuse it forever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70308E5-2F32-4FA4-92C2-DA3141D00254}"/>
              </a:ext>
            </a:extLst>
          </p:cNvPr>
          <p:cNvSpPr txBox="1"/>
          <p:nvPr/>
        </p:nvSpPr>
        <p:spPr>
          <a:xfrm>
            <a:off x="6711884" y="4236263"/>
            <a:ext cx="500194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lnSpc>
                <a:spcPct val="85000"/>
              </a:lnSpc>
              <a:spcAft>
                <a:spcPts val="0"/>
              </a:spcAft>
            </a:pPr>
            <a:r>
              <a:rPr lang="en-us" sz="18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Solid shampoo, eco-friendly balm, hair mask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70308E5-2F32-4FA4-92C2-DA3141D00254}"/>
              </a:ext>
            </a:extLst>
          </p:cNvPr>
          <p:cNvSpPr txBox="1"/>
          <p:nvPr/>
        </p:nvSpPr>
        <p:spPr>
          <a:xfrm>
            <a:off x="6711884" y="4778068"/>
            <a:ext cx="500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Natural soap for the whole body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70308E5-2F32-4FA4-92C2-DA3141D00254}"/>
              </a:ext>
            </a:extLst>
          </p:cNvPr>
          <p:cNvSpPr txBox="1"/>
          <p:nvPr/>
        </p:nvSpPr>
        <p:spPr>
          <a:xfrm>
            <a:off x="6804434" y="5551801"/>
            <a:ext cx="500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Homemade or eco-friendly toothpaste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0308E5-2F32-4FA4-92C2-DA3141D00254}"/>
              </a:ext>
            </a:extLst>
          </p:cNvPr>
          <p:cNvSpPr txBox="1"/>
          <p:nvPr/>
        </p:nvSpPr>
        <p:spPr>
          <a:xfrm>
            <a:off x="6858014" y="6343239"/>
            <a:ext cx="500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000"/>
              </a:spcAft>
              <a:defRPr sz="2000" b="1">
                <a:latin typeface="Exo 2 Extra Light Condensed" panose="00000306000000000000" pitchFamily="50" charset="0"/>
              </a:defRPr>
            </a:lvl1pPr>
          </a:lstStyle>
          <a:p>
            <a:pPr algn="r" rtl="0">
              <a:spcAft>
                <a:spcPts val="0"/>
              </a:spcAft>
            </a:pPr>
            <a:r>
              <a:rPr lang="en-us" sz="18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Crystal deodorant</a:t>
            </a:r>
          </a:p>
        </p:txBody>
      </p:sp>
    </p:spTree>
    <p:extLst>
      <p:ext uri="{BB962C8B-B14F-4D97-AF65-F5344CB8AC3E}">
        <p14:creationId xmlns:p14="http://schemas.microsoft.com/office/powerpoint/2010/main" val="145146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A6C4F5-DAE5-46C8-9645-778E0A0D0464}"/>
              </a:ext>
            </a:extLst>
          </p:cNvPr>
          <p:cNvSpPr txBox="1"/>
          <p:nvPr/>
        </p:nvSpPr>
        <p:spPr>
          <a:xfrm>
            <a:off x="590124" y="-22678"/>
            <a:ext cx="759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Ваш эко-тренер </a:t>
            </a:r>
          </a:p>
        </p:txBody>
      </p:sp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103CC748-CBE1-4A3E-AFD6-9EEA17AF3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D1740E-2FF9-4AD7-9378-BA15D8AB2A03}"/>
              </a:ext>
            </a:extLst>
          </p:cNvPr>
          <p:cNvSpPr txBox="1"/>
          <p:nvPr/>
        </p:nvSpPr>
        <p:spPr>
          <a:xfrm>
            <a:off x="461305" y="533522"/>
            <a:ext cx="62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Дамир</a:t>
            </a:r>
            <a:r>
              <a:rPr lang="en-us" sz="4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4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Каримов</a:t>
            </a:r>
            <a:endParaRPr lang="en-us" sz="4000" b="1" i="0" u="none" baseline="0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5B7CA7-7544-4059-AD91-523729AC0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264" y="0"/>
            <a:ext cx="5533385" cy="6878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389E2F-F287-4581-A3FB-399F3F89DA82}"/>
              </a:ext>
            </a:extLst>
          </p:cNvPr>
          <p:cNvSpPr txBox="1"/>
          <p:nvPr/>
        </p:nvSpPr>
        <p:spPr>
          <a:xfrm>
            <a:off x="451779" y="4252156"/>
            <a:ext cx="6770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Чем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я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горжусь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?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A6C4F5-DAE5-46C8-9645-778E0A0D0464}"/>
              </a:ext>
            </a:extLst>
          </p:cNvPr>
          <p:cNvSpPr txBox="1"/>
          <p:nvPr/>
        </p:nvSpPr>
        <p:spPr>
          <a:xfrm>
            <a:off x="590124" y="221491"/>
            <a:ext cx="594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2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Your eco-coach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D1740E-2FF9-4AD7-9378-BA15D8AB2A03}"/>
              </a:ext>
            </a:extLst>
          </p:cNvPr>
          <p:cNvSpPr txBox="1"/>
          <p:nvPr/>
        </p:nvSpPr>
        <p:spPr>
          <a:xfrm>
            <a:off x="580598" y="1006291"/>
            <a:ext cx="6081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4000" b="1" i="1" u="non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Damir</a:t>
            </a:r>
            <a:r>
              <a:rPr lang="en-us" sz="4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4000" b="1" i="1" u="non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Karimov</a:t>
            </a:r>
            <a:endParaRPr lang="en-us" sz="4000" b="1" i="1" u="none" baseline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D6F5FA-0413-428A-841D-43EE2B0F0E11}"/>
              </a:ext>
            </a:extLst>
          </p:cNvPr>
          <p:cNvSpPr txBox="1"/>
          <p:nvPr/>
        </p:nvSpPr>
        <p:spPr>
          <a:xfrm>
            <a:off x="2917880" y="6498429"/>
            <a:ext cx="538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@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karimov_damir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_</a:t>
            </a:r>
            <a:endParaRPr lang="en-us" b="1" dirty="0">
              <a:latin typeface="Calibri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61304" y="1614800"/>
            <a:ext cx="6162904" cy="439505"/>
            <a:chOff x="451778" y="1626813"/>
            <a:chExt cx="8122915" cy="4395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41552A-16DF-487A-A839-796998AB2963}"/>
                </a:ext>
              </a:extLst>
            </p:cNvPr>
            <p:cNvSpPr txBox="1"/>
            <p:nvPr/>
          </p:nvSpPr>
          <p:spPr>
            <a:xfrm>
              <a:off x="451778" y="1626813"/>
              <a:ext cx="8122915" cy="27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>
                <a:lnSpc>
                  <a:spcPct val="85000"/>
                </a:lnSpc>
                <a:buFontTx/>
                <a:buChar char="-"/>
              </a:pPr>
              <a:r>
                <a:rPr lang="en-us" sz="1400" b="1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Экотренер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041552A-16DF-487A-A839-796998AB2963}"/>
                </a:ext>
              </a:extLst>
            </p:cNvPr>
            <p:cNvSpPr txBox="1"/>
            <p:nvPr/>
          </p:nvSpPr>
          <p:spPr>
            <a:xfrm>
              <a:off x="451778" y="1789254"/>
              <a:ext cx="8122915" cy="27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0">
                <a:lnSpc>
                  <a:spcPct val="85000"/>
                </a:lnSpc>
                <a:buFontTx/>
                <a:buChar char="-"/>
              </a:pPr>
              <a:r>
                <a:rPr lang="en-us" sz="1400" b="1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Eco-coach</a:t>
              </a:r>
              <a:endPara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51778" y="1997142"/>
            <a:ext cx="6209960" cy="449030"/>
            <a:chOff x="451778" y="2017338"/>
            <a:chExt cx="8122915" cy="4490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41552A-16DF-487A-A839-796998AB2963}"/>
                </a:ext>
              </a:extLst>
            </p:cNvPr>
            <p:cNvSpPr txBox="1"/>
            <p:nvPr/>
          </p:nvSpPr>
          <p:spPr>
            <a:xfrm>
              <a:off x="451778" y="2017338"/>
              <a:ext cx="8122915" cy="27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>
                <a:lnSpc>
                  <a:spcPct val="85000"/>
                </a:lnSpc>
                <a:buFontTx/>
                <a:buChar char="-"/>
              </a:pPr>
              <a:r>
                <a:rPr lang="en-us" sz="1400" b="1" i="0" u="none" baseline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Wellness-коуч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041552A-16DF-487A-A839-796998AB2963}"/>
                </a:ext>
              </a:extLst>
            </p:cNvPr>
            <p:cNvSpPr txBox="1"/>
            <p:nvPr/>
          </p:nvSpPr>
          <p:spPr>
            <a:xfrm>
              <a:off x="451778" y="2189304"/>
              <a:ext cx="8122915" cy="27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0">
                <a:lnSpc>
                  <a:spcPct val="85000"/>
                </a:lnSpc>
                <a:buFontTx/>
                <a:buChar char="-"/>
              </a:pPr>
              <a:r>
                <a:rPr lang="en-us" sz="1400" b="1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Wellness-coach</a:t>
              </a:r>
              <a:endPara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51779" y="2376996"/>
            <a:ext cx="6219484" cy="516012"/>
            <a:chOff x="451778" y="2407863"/>
            <a:chExt cx="8122915" cy="45855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41552A-16DF-487A-A839-796998AB2963}"/>
                </a:ext>
              </a:extLst>
            </p:cNvPr>
            <p:cNvSpPr txBox="1"/>
            <p:nvPr/>
          </p:nvSpPr>
          <p:spPr>
            <a:xfrm>
              <a:off x="451778" y="2407863"/>
              <a:ext cx="8122915" cy="27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>
                <a:lnSpc>
                  <a:spcPct val="85000"/>
                </a:lnSpc>
                <a:buFontTx/>
                <a:buChar char="-"/>
              </a:pPr>
              <a:r>
                <a:rPr lang="en-us" sz="1400" b="1" i="0" u="none" baseline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Дипломированный психолог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41552A-16DF-487A-A839-796998AB2963}"/>
                </a:ext>
              </a:extLst>
            </p:cNvPr>
            <p:cNvSpPr txBox="1"/>
            <p:nvPr/>
          </p:nvSpPr>
          <p:spPr>
            <a:xfrm>
              <a:off x="451778" y="2589354"/>
              <a:ext cx="8122915" cy="27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0">
                <a:lnSpc>
                  <a:spcPct val="85000"/>
                </a:lnSpc>
                <a:buFontTx/>
                <a:buChar char="-"/>
              </a:pPr>
              <a:r>
                <a:rPr lang="en-us" sz="1400" b="1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Certified psychologist</a:t>
              </a:r>
              <a:endPara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1779" y="2766375"/>
            <a:ext cx="6172430" cy="449030"/>
            <a:chOff x="451778" y="2788863"/>
            <a:chExt cx="8122915" cy="4490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41552A-16DF-487A-A839-796998AB2963}"/>
                </a:ext>
              </a:extLst>
            </p:cNvPr>
            <p:cNvSpPr txBox="1"/>
            <p:nvPr/>
          </p:nvSpPr>
          <p:spPr>
            <a:xfrm>
              <a:off x="451778" y="2788863"/>
              <a:ext cx="8122915" cy="27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>
                <a:lnSpc>
                  <a:spcPct val="85000"/>
                </a:lnSpc>
                <a:buFontTx/>
                <a:buChar char="-"/>
              </a:pPr>
              <a:r>
                <a:rPr lang="en-us" sz="1400" b="1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Путешественник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41552A-16DF-487A-A839-796998AB2963}"/>
                </a:ext>
              </a:extLst>
            </p:cNvPr>
            <p:cNvSpPr txBox="1"/>
            <p:nvPr/>
          </p:nvSpPr>
          <p:spPr>
            <a:xfrm>
              <a:off x="451778" y="2960829"/>
              <a:ext cx="8122915" cy="27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0">
                <a:lnSpc>
                  <a:spcPct val="85000"/>
                </a:lnSpc>
                <a:buFontTx/>
                <a:buChar char="-"/>
              </a:pPr>
              <a:r>
                <a:rPr lang="en-us" sz="1400" b="1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Traveler</a:t>
              </a:r>
              <a:endPara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0389E2F-F287-4581-A3FB-399F3F89DA82}"/>
              </a:ext>
            </a:extLst>
          </p:cNvPr>
          <p:cNvSpPr txBox="1"/>
          <p:nvPr/>
        </p:nvSpPr>
        <p:spPr>
          <a:xfrm>
            <a:off x="442254" y="4279070"/>
            <a:ext cx="4908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1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What am I proud of?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51780" y="4545722"/>
            <a:ext cx="6181954" cy="527058"/>
            <a:chOff x="451779" y="4658250"/>
            <a:chExt cx="6088236" cy="52705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389E2F-F287-4581-A3FB-399F3F89DA82}"/>
                </a:ext>
              </a:extLst>
            </p:cNvPr>
            <p:cNvSpPr txBox="1"/>
            <p:nvPr/>
          </p:nvSpPr>
          <p:spPr>
            <a:xfrm>
              <a:off x="451779" y="4658250"/>
              <a:ext cx="6078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>
                <a:buFontTx/>
                <a:buChar char="-"/>
              </a:pPr>
              <a:r>
                <a:rPr lang="en-us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Доехал </a:t>
              </a: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от</a:t>
              </a:r>
              <a:r>
                <a:rPr lang="en-us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Караганды</a:t>
              </a:r>
              <a:r>
                <a:rPr lang="en-us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до</a:t>
              </a:r>
              <a:r>
                <a:rPr lang="en-us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Алматы</a:t>
              </a:r>
              <a:r>
                <a:rPr lang="en-us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</a:p>
            <a:p>
              <a:pPr marL="285750" indent="-285750" algn="l" rtl="0">
                <a:buFontTx/>
                <a:buChar char="-"/>
              </a:pP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на</a:t>
              </a:r>
              <a:r>
                <a:rPr lang="en-us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велосипеде</a:t>
              </a:r>
              <a:r>
                <a:rPr lang="en-us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в </a:t>
              </a: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одиночку</a:t>
              </a:r>
              <a:r>
                <a:rPr lang="en-us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(1080 </a:t>
              </a: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км</a:t>
              </a:r>
              <a:r>
                <a:rPr lang="en-us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)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0389E2F-F287-4581-A3FB-399F3F89DA82}"/>
                </a:ext>
              </a:extLst>
            </p:cNvPr>
            <p:cNvSpPr txBox="1"/>
            <p:nvPr/>
          </p:nvSpPr>
          <p:spPr>
            <a:xfrm>
              <a:off x="461160" y="4662088"/>
              <a:ext cx="6078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0">
                <a:buFontTx/>
                <a:buChar char="-"/>
              </a:pPr>
              <a:r>
                <a:rPr lang="en-us" sz="1400" b="0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Rode a bike from Karaganda to Almaty </a:t>
              </a:r>
            </a:p>
            <a:p>
              <a:pPr marL="285750" indent="-285750" algn="r" rtl="0">
                <a:buFontTx/>
                <a:buChar char="-"/>
              </a:pPr>
              <a:r>
                <a:rPr lang="en-us" sz="1400" b="0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(1080 km) alone</a:t>
              </a:r>
              <a:endPara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1779" y="5081685"/>
            <a:ext cx="6200720" cy="321512"/>
            <a:chOff x="451779" y="5086875"/>
            <a:chExt cx="6106717" cy="32151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389E2F-F287-4581-A3FB-399F3F89DA82}"/>
                </a:ext>
              </a:extLst>
            </p:cNvPr>
            <p:cNvSpPr txBox="1"/>
            <p:nvPr/>
          </p:nvSpPr>
          <p:spPr>
            <a:xfrm>
              <a:off x="451779" y="5086875"/>
              <a:ext cx="60788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>
                <a:buFontTx/>
                <a:buChar char="-"/>
              </a:pP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Видел</a:t>
              </a:r>
              <a:r>
                <a:rPr lang="en-us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в </a:t>
              </a: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телескоп</a:t>
              </a:r>
              <a:r>
                <a:rPr lang="en-us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кольца</a:t>
              </a:r>
              <a:r>
                <a:rPr lang="en-us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Сатурна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389E2F-F287-4581-A3FB-399F3F89DA82}"/>
                </a:ext>
              </a:extLst>
            </p:cNvPr>
            <p:cNvSpPr txBox="1"/>
            <p:nvPr/>
          </p:nvSpPr>
          <p:spPr>
            <a:xfrm>
              <a:off x="479641" y="5100610"/>
              <a:ext cx="60788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0">
                <a:buFontTx/>
                <a:buChar char="-"/>
              </a:pPr>
              <a:r>
                <a:rPr lang="en-us" sz="1400" b="0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Saw Saturn's rings through a telescope</a:t>
              </a:r>
              <a:endPara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61305" y="5451993"/>
            <a:ext cx="6219484" cy="523220"/>
            <a:chOff x="461089" y="5462373"/>
            <a:chExt cx="6078855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389E2F-F287-4581-A3FB-399F3F89DA82}"/>
                </a:ext>
              </a:extLst>
            </p:cNvPr>
            <p:cNvSpPr txBox="1"/>
            <p:nvPr/>
          </p:nvSpPr>
          <p:spPr>
            <a:xfrm>
              <a:off x="461089" y="5462373"/>
              <a:ext cx="6078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>
                <a:buFontTx/>
                <a:buChar char="-"/>
              </a:pPr>
              <a:r>
                <a:rPr lang="ru-RU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Играл на самом большом органе </a:t>
              </a:r>
              <a:endParaRPr lang="en-US" sz="14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endParaRPr>
            </a:p>
            <a:p>
              <a:pPr marL="285750" indent="-285750" algn="l" rtl="0">
                <a:buFontTx/>
                <a:buChar char="-"/>
              </a:pPr>
              <a:r>
                <a:rPr lang="ru-RU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в Центральной Азии</a:t>
              </a:r>
              <a:endParaRPr lang="ru-RU" sz="1400" dirty="0">
                <a:latin typeface="Calibri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0389E2F-F287-4581-A3FB-399F3F89DA82}"/>
                </a:ext>
              </a:extLst>
            </p:cNvPr>
            <p:cNvSpPr txBox="1"/>
            <p:nvPr/>
          </p:nvSpPr>
          <p:spPr>
            <a:xfrm>
              <a:off x="461089" y="5535122"/>
              <a:ext cx="60788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0">
                <a:buFontTx/>
                <a:buChar char="-"/>
              </a:pPr>
              <a:r>
                <a:rPr lang="en-us" sz="1400" b="0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Played the largest organ in Central Asia</a:t>
              </a:r>
              <a:endPara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1778" y="5872686"/>
            <a:ext cx="6770430" cy="371009"/>
            <a:chOff x="451778" y="5859855"/>
            <a:chExt cx="6078856" cy="37100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389E2F-F287-4581-A3FB-399F3F89DA82}"/>
                </a:ext>
              </a:extLst>
            </p:cNvPr>
            <p:cNvSpPr txBox="1"/>
            <p:nvPr/>
          </p:nvSpPr>
          <p:spPr>
            <a:xfrm>
              <a:off x="451779" y="5923087"/>
              <a:ext cx="60788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>
                <a:buFontTx/>
                <a:buChar char="-"/>
              </a:pP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Путешествовал</a:t>
              </a:r>
              <a:r>
                <a:rPr lang="en-us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в 5 </a:t>
              </a: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странах</a:t>
              </a:r>
              <a:r>
                <a:rPr lang="en-us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автостопом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389E2F-F287-4581-A3FB-399F3F89DA82}"/>
                </a:ext>
              </a:extLst>
            </p:cNvPr>
            <p:cNvSpPr txBox="1"/>
            <p:nvPr/>
          </p:nvSpPr>
          <p:spPr>
            <a:xfrm>
              <a:off x="451778" y="5859855"/>
              <a:ext cx="55504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0">
                <a:buFontTx/>
                <a:buChar char="-"/>
              </a:pPr>
              <a:r>
                <a:rPr lang="en-us" sz="1400" b="0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Hitchhiked in 5 countries</a:t>
              </a:r>
              <a:endPara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51778" y="6172002"/>
            <a:ext cx="6224173" cy="322922"/>
            <a:chOff x="410401" y="6060314"/>
            <a:chExt cx="6129815" cy="32292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389E2F-F287-4581-A3FB-399F3F89DA82}"/>
                </a:ext>
              </a:extLst>
            </p:cNvPr>
            <p:cNvSpPr txBox="1"/>
            <p:nvPr/>
          </p:nvSpPr>
          <p:spPr>
            <a:xfrm>
              <a:off x="410401" y="6075459"/>
              <a:ext cx="60788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>
                <a:buFontTx/>
                <a:buChar char="-"/>
              </a:pPr>
              <a:r>
                <a:rPr lang="en-us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В </a:t>
              </a: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одиночку</a:t>
              </a:r>
              <a:r>
                <a:rPr lang="en-us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принимал</a:t>
              </a:r>
              <a:r>
                <a:rPr lang="en-us" sz="1400" b="0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400" b="0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роды</a:t>
              </a:r>
              <a:endParaRPr lang="en-us" sz="14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0389E2F-F287-4581-A3FB-399F3F89DA82}"/>
                </a:ext>
              </a:extLst>
            </p:cNvPr>
            <p:cNvSpPr txBox="1"/>
            <p:nvPr/>
          </p:nvSpPr>
          <p:spPr>
            <a:xfrm>
              <a:off x="461361" y="6060314"/>
              <a:ext cx="60788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0">
                <a:buFontTx/>
                <a:buChar char="-"/>
              </a:pPr>
              <a:r>
                <a:rPr lang="en-us" sz="1400" b="0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Helped deliver baby alone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51779" y="3861259"/>
            <a:ext cx="6172430" cy="448047"/>
            <a:chOff x="451778" y="3861259"/>
            <a:chExt cx="8122915" cy="44804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41552A-16DF-487A-A839-796998AB2963}"/>
                </a:ext>
              </a:extLst>
            </p:cNvPr>
            <p:cNvSpPr txBox="1"/>
            <p:nvPr/>
          </p:nvSpPr>
          <p:spPr>
            <a:xfrm>
              <a:off x="451778" y="3861259"/>
              <a:ext cx="8122915" cy="27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>
                <a:lnSpc>
                  <a:spcPct val="85000"/>
                </a:lnSpc>
                <a:buFontTx/>
                <a:buChar char="-"/>
              </a:pPr>
              <a:r>
                <a:rPr lang="en-us" sz="1400" b="1" i="0" u="none" baseline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Инвалид с рождения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41552A-16DF-487A-A839-796998AB2963}"/>
                </a:ext>
              </a:extLst>
            </p:cNvPr>
            <p:cNvSpPr txBox="1"/>
            <p:nvPr/>
          </p:nvSpPr>
          <p:spPr>
            <a:xfrm>
              <a:off x="451778" y="4032242"/>
              <a:ext cx="8122915" cy="27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0">
                <a:lnSpc>
                  <a:spcPct val="85000"/>
                </a:lnSpc>
                <a:buFontTx/>
                <a:buChar char="-"/>
              </a:pPr>
              <a:r>
                <a:rPr lang="en-us" sz="1400" b="1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Disabled since birth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51779" y="3501681"/>
            <a:ext cx="6219484" cy="438280"/>
            <a:chOff x="451778" y="3512763"/>
            <a:chExt cx="8122915" cy="43828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41552A-16DF-487A-A839-796998AB2963}"/>
                </a:ext>
              </a:extLst>
            </p:cNvPr>
            <p:cNvSpPr txBox="1"/>
            <p:nvPr/>
          </p:nvSpPr>
          <p:spPr>
            <a:xfrm>
              <a:off x="451778" y="3512763"/>
              <a:ext cx="8122915" cy="27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>
                <a:lnSpc>
                  <a:spcPct val="85000"/>
                </a:lnSpc>
                <a:buFontTx/>
                <a:buChar char="-"/>
              </a:pPr>
              <a:r>
                <a:rPr lang="en-us" sz="1400" b="1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Пианист-импровизатор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041552A-16DF-487A-A839-796998AB2963}"/>
                </a:ext>
              </a:extLst>
            </p:cNvPr>
            <p:cNvSpPr txBox="1"/>
            <p:nvPr/>
          </p:nvSpPr>
          <p:spPr>
            <a:xfrm>
              <a:off x="451778" y="3673979"/>
              <a:ext cx="8122915" cy="27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0">
                <a:lnSpc>
                  <a:spcPct val="85000"/>
                </a:lnSpc>
                <a:buFontTx/>
                <a:buChar char="-"/>
              </a:pPr>
              <a:r>
                <a:rPr lang="en-us" sz="1400" b="1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Improviser pianist</a:t>
              </a:r>
              <a:endPara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51779" y="3146229"/>
            <a:ext cx="6172430" cy="434153"/>
            <a:chOff x="451778" y="3176054"/>
            <a:chExt cx="8122915" cy="43415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041552A-16DF-487A-A839-796998AB2963}"/>
                </a:ext>
              </a:extLst>
            </p:cNvPr>
            <p:cNvSpPr txBox="1"/>
            <p:nvPr/>
          </p:nvSpPr>
          <p:spPr>
            <a:xfrm>
              <a:off x="451778" y="3176054"/>
              <a:ext cx="8122915" cy="27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>
                <a:lnSpc>
                  <a:spcPct val="85000"/>
                </a:lnSpc>
                <a:buFontTx/>
                <a:buChar char="-"/>
              </a:pPr>
              <a:r>
                <a:rPr lang="en-us" sz="1400" b="1" i="0" u="none" baseline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Астроном-любитель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041552A-16DF-487A-A839-796998AB2963}"/>
                </a:ext>
              </a:extLst>
            </p:cNvPr>
            <p:cNvSpPr txBox="1"/>
            <p:nvPr/>
          </p:nvSpPr>
          <p:spPr>
            <a:xfrm>
              <a:off x="451778" y="3333143"/>
              <a:ext cx="8122915" cy="27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0">
                <a:lnSpc>
                  <a:spcPct val="85000"/>
                </a:lnSpc>
                <a:buFontTx/>
                <a:buChar char="-"/>
              </a:pPr>
              <a:r>
                <a:rPr lang="en-us" sz="1400" b="1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Amateur astronomer</a:t>
              </a:r>
              <a:endPara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535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92049" y="176962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220055"/>
            <a:ext cx="5743145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Почини</a:t>
            </a:r>
            <a:r>
              <a:rPr lang="en-us" sz="28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/</a:t>
            </a:r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Переделай</a:t>
            </a:r>
            <a:endParaRPr lang="en-us" sz="28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901AEDD-8872-49F2-93A1-03DA009F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pic>
        <p:nvPicPr>
          <p:cNvPr id="9" name="Picture 3" descr="D:\depositphotos_4677515-stock-photo-blue-jeans-women-bag-at.jpg">
            <a:extLst>
              <a:ext uri="{FF2B5EF4-FFF2-40B4-BE49-F238E27FC236}">
                <a16:creationId xmlns:a16="http://schemas.microsoft.com/office/drawing/2014/main" id="{5B1B139A-114D-4048-BE2E-026B0A9C1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7979" y="1778903"/>
            <a:ext cx="1630379" cy="2321986"/>
          </a:xfrm>
          <a:prstGeom prst="rect">
            <a:avLst/>
          </a:prstGeom>
          <a:noFill/>
        </p:spPr>
      </p:pic>
      <p:pic>
        <p:nvPicPr>
          <p:cNvPr id="10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55A77D6A-EB2B-47AD-9D19-AA8245C7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119" y="5320987"/>
            <a:ext cx="360040" cy="364203"/>
          </a:xfrm>
          <a:prstGeom prst="rect">
            <a:avLst/>
          </a:prstGeom>
          <a:noFill/>
        </p:spPr>
      </p:pic>
      <p:pic>
        <p:nvPicPr>
          <p:cNvPr id="11" name="Picture 10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400A6E91-068B-4A79-BC24-6EC35AAAE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560" y="2386467"/>
            <a:ext cx="360040" cy="364203"/>
          </a:xfrm>
          <a:prstGeom prst="rect">
            <a:avLst/>
          </a:prstGeom>
          <a:noFill/>
        </p:spPr>
      </p:pic>
      <p:pic>
        <p:nvPicPr>
          <p:cNvPr id="12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87879017-D9E7-417B-A1A1-DC88D787B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878" y="3142391"/>
            <a:ext cx="360040" cy="364203"/>
          </a:xfrm>
          <a:prstGeom prst="rect">
            <a:avLst/>
          </a:prstGeom>
          <a:noFill/>
        </p:spPr>
      </p:pic>
      <p:pic>
        <p:nvPicPr>
          <p:cNvPr id="13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0767AC9D-7142-43BD-A8D1-D4BD00E98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132" y="3833932"/>
            <a:ext cx="360040" cy="364203"/>
          </a:xfrm>
          <a:prstGeom prst="rect">
            <a:avLst/>
          </a:prstGeom>
          <a:noFill/>
        </p:spPr>
      </p:pic>
      <p:pic>
        <p:nvPicPr>
          <p:cNvPr id="14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12620AE8-0C47-44E9-A178-DD9B15984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878" y="4555029"/>
            <a:ext cx="360040" cy="364203"/>
          </a:xfrm>
          <a:prstGeom prst="rect">
            <a:avLst/>
          </a:prstGeom>
          <a:noFill/>
        </p:spPr>
      </p:pic>
      <p:pic>
        <p:nvPicPr>
          <p:cNvPr id="15" name="Picture 4" descr="D:\orig.jpg">
            <a:extLst>
              <a:ext uri="{FF2B5EF4-FFF2-40B4-BE49-F238E27FC236}">
                <a16:creationId xmlns:a16="http://schemas.microsoft.com/office/drawing/2014/main" id="{0973BFE8-C736-4830-9863-709DFD436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8190" y="4293465"/>
            <a:ext cx="4105861" cy="2287551"/>
          </a:xfrm>
          <a:prstGeom prst="rect">
            <a:avLst/>
          </a:prstGeom>
          <a:noFill/>
        </p:spPr>
      </p:pic>
      <p:pic>
        <p:nvPicPr>
          <p:cNvPr id="16" name="Picture 5" descr="D:\655d8219cb14a1cd7f171ba2fb8b0d46.jpg">
            <a:extLst>
              <a:ext uri="{FF2B5EF4-FFF2-40B4-BE49-F238E27FC236}">
                <a16:creationId xmlns:a16="http://schemas.microsoft.com/office/drawing/2014/main" id="{67761BF2-8AD2-4582-A2A6-740EF08AE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b="12538"/>
          <a:stretch>
            <a:fillRect/>
          </a:stretch>
        </p:blipFill>
        <p:spPr bwMode="auto">
          <a:xfrm>
            <a:off x="8815820" y="4293466"/>
            <a:ext cx="2267744" cy="2287551"/>
          </a:xfrm>
          <a:prstGeom prst="rect">
            <a:avLst/>
          </a:prstGeom>
          <a:noFill/>
        </p:spPr>
      </p:pic>
      <p:pic>
        <p:nvPicPr>
          <p:cNvPr id="17" name="Picture 2" descr="D:\_41929-198.jpg">
            <a:extLst>
              <a:ext uri="{FF2B5EF4-FFF2-40B4-BE49-F238E27FC236}">
                <a16:creationId xmlns:a16="http://schemas.microsoft.com/office/drawing/2014/main" id="{D88C50E8-D214-4BB4-9059-5AE4D2E12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19236" t="28142" b="20348"/>
          <a:stretch>
            <a:fillRect/>
          </a:stretch>
        </p:blipFill>
        <p:spPr bwMode="auto">
          <a:xfrm>
            <a:off x="7999646" y="2295825"/>
            <a:ext cx="3025397" cy="1538107"/>
          </a:xfrm>
          <a:prstGeom prst="rect">
            <a:avLst/>
          </a:prstGeom>
          <a:noFill/>
        </p:spPr>
      </p:pic>
      <p:sp>
        <p:nvSpPr>
          <p:cNvPr id="18" name="Прямоугольник 21">
            <a:extLst>
              <a:ext uri="{FF2B5EF4-FFF2-40B4-BE49-F238E27FC236}">
                <a16:creationId xmlns:a16="http://schemas.microsoft.com/office/drawing/2014/main" id="{64A35F38-7D9A-4CB3-B144-836BD676E9D8}"/>
              </a:ext>
            </a:extLst>
          </p:cNvPr>
          <p:cNvSpPr/>
          <p:nvPr/>
        </p:nvSpPr>
        <p:spPr>
          <a:xfrm>
            <a:off x="6629400" y="1050768"/>
            <a:ext cx="4790710" cy="5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85000"/>
              </a:lnSpc>
            </a:pP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Ремонт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вещи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-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это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как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лечение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человека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выбрасывать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сломанную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вещь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подлежащую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ремонту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все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равно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что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заживо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хоронить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человека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сломавшего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руку</a:t>
            </a:r>
            <a:r>
              <a:rPr lang="en-us" sz="1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...(с)</a:t>
            </a:r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20" y="572480"/>
            <a:ext cx="4328418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Repair</a:t>
            </a:r>
            <a:endParaRPr lang="en-us" sz="2800" i="1" dirty="0">
              <a:solidFill>
                <a:schemeClr val="bg1">
                  <a:lumMod val="8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1" name="Прямоугольник 21">
            <a:extLst>
              <a:ext uri="{FF2B5EF4-FFF2-40B4-BE49-F238E27FC236}">
                <a16:creationId xmlns:a16="http://schemas.microsoft.com/office/drawing/2014/main" id="{64A35F38-7D9A-4CB3-B144-836BD676E9D8}"/>
              </a:ext>
            </a:extLst>
          </p:cNvPr>
          <p:cNvSpPr/>
          <p:nvPr/>
        </p:nvSpPr>
        <p:spPr>
          <a:xfrm>
            <a:off x="6980854" y="1609990"/>
            <a:ext cx="4790710" cy="5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sz="12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Repairing a thing is like treating a person, while throwing away a broken thing that needs to be repaired is like burying alive a person who broke his arm... (c)</a:t>
            </a:r>
          </a:p>
        </p:txBody>
      </p:sp>
      <p:sp>
        <p:nvSpPr>
          <p:cNvPr id="22" name="Прямоугольник 12">
            <a:extLst>
              <a:ext uri="{FF2B5EF4-FFF2-40B4-BE49-F238E27FC236}">
                <a16:creationId xmlns:a16="http://schemas.microsoft.com/office/drawing/2014/main" id="{053A9AA2-1DAD-429A-84A8-B1E863FD8263}"/>
              </a:ext>
            </a:extLst>
          </p:cNvPr>
          <p:cNvSpPr/>
          <p:nvPr/>
        </p:nvSpPr>
        <p:spPr>
          <a:xfrm>
            <a:off x="884611" y="3016639"/>
            <a:ext cx="8496944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en-us" sz="16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Не создаём мусор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3" name="Прямоугольник 12">
            <a:extLst>
              <a:ext uri="{FF2B5EF4-FFF2-40B4-BE49-F238E27FC236}">
                <a16:creationId xmlns:a16="http://schemas.microsoft.com/office/drawing/2014/main" id="{053A9AA2-1DAD-429A-84A8-B1E863FD8263}"/>
              </a:ext>
            </a:extLst>
          </p:cNvPr>
          <p:cNvSpPr/>
          <p:nvPr/>
        </p:nvSpPr>
        <p:spPr>
          <a:xfrm>
            <a:off x="1430454" y="1534664"/>
            <a:ext cx="4677989" cy="34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24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  When repairing, we:</a:t>
            </a:r>
            <a:endParaRPr lang="en-us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053A9AA2-1DAD-429A-84A8-B1E863FD8263}"/>
              </a:ext>
            </a:extLst>
          </p:cNvPr>
          <p:cNvSpPr/>
          <p:nvPr/>
        </p:nvSpPr>
        <p:spPr>
          <a:xfrm>
            <a:off x="483560" y="1213124"/>
            <a:ext cx="4677989" cy="34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1800"/>
              </a:lnSpc>
            </a:pPr>
            <a:r>
              <a:rPr lang="en-us" sz="24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  </a:t>
            </a:r>
            <a:r>
              <a:rPr lang="en-us" sz="2400" b="0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Когда</a:t>
            </a:r>
            <a:r>
              <a:rPr lang="en-us" sz="24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0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мы</a:t>
            </a:r>
            <a:r>
              <a:rPr lang="en-us" sz="24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0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ремонтируем</a:t>
            </a:r>
            <a:r>
              <a:rPr lang="en-us" sz="24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2400" b="0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то</a:t>
            </a:r>
            <a:r>
              <a:rPr lang="en-us" sz="24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: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7" name="Прямоугольник 12">
            <a:extLst>
              <a:ext uri="{FF2B5EF4-FFF2-40B4-BE49-F238E27FC236}">
                <a16:creationId xmlns:a16="http://schemas.microsoft.com/office/drawing/2014/main" id="{053A9AA2-1DAD-429A-84A8-B1E863FD8263}"/>
              </a:ext>
            </a:extLst>
          </p:cNvPr>
          <p:cNvSpPr/>
          <p:nvPr/>
        </p:nvSpPr>
        <p:spPr>
          <a:xfrm>
            <a:off x="884611" y="2299035"/>
            <a:ext cx="849694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Понимаем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зачем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изучали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физику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геометрию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и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труд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8" name="Прямоугольник 12">
            <a:extLst>
              <a:ext uri="{FF2B5EF4-FFF2-40B4-BE49-F238E27FC236}">
                <a16:creationId xmlns:a16="http://schemas.microsoft.com/office/drawing/2014/main" id="{053A9AA2-1DAD-429A-84A8-B1E863FD8263}"/>
              </a:ext>
            </a:extLst>
          </p:cNvPr>
          <p:cNvSpPr/>
          <p:nvPr/>
        </p:nvSpPr>
        <p:spPr>
          <a:xfrm>
            <a:off x="884611" y="3753117"/>
            <a:ext cx="8496944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Бережем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те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деньги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9" name="Прямоугольник 12">
            <a:extLst>
              <a:ext uri="{FF2B5EF4-FFF2-40B4-BE49-F238E27FC236}">
                <a16:creationId xmlns:a16="http://schemas.microsoft.com/office/drawing/2014/main" id="{053A9AA2-1DAD-429A-84A8-B1E863FD8263}"/>
              </a:ext>
            </a:extLst>
          </p:cNvPr>
          <p:cNvSpPr/>
          <p:nvPr/>
        </p:nvSpPr>
        <p:spPr>
          <a:xfrm>
            <a:off x="884611" y="4470098"/>
            <a:ext cx="8496944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en-us" sz="16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Развиваем себя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30" name="Прямоугольник 12">
            <a:extLst>
              <a:ext uri="{FF2B5EF4-FFF2-40B4-BE49-F238E27FC236}">
                <a16:creationId xmlns:a16="http://schemas.microsoft.com/office/drawing/2014/main" id="{053A9AA2-1DAD-429A-84A8-B1E863FD8263}"/>
              </a:ext>
            </a:extLst>
          </p:cNvPr>
          <p:cNvSpPr/>
          <p:nvPr/>
        </p:nvSpPr>
        <p:spPr>
          <a:xfrm>
            <a:off x="884611" y="5239314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en-us" sz="16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Наполняем жизнь </a:t>
            </a:r>
          </a:p>
          <a:p>
            <a:pPr algn="l" rtl="0">
              <a:lnSpc>
                <a:spcPts val="1800"/>
              </a:lnSpc>
            </a:pPr>
            <a:r>
              <a:rPr lang="en-us" sz="16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with original things</a:t>
            </a:r>
          </a:p>
        </p:txBody>
      </p:sp>
      <p:sp>
        <p:nvSpPr>
          <p:cNvPr id="31" name="Прямоугольник 12">
            <a:extLst>
              <a:ext uri="{FF2B5EF4-FFF2-40B4-BE49-F238E27FC236}">
                <a16:creationId xmlns:a16="http://schemas.microsoft.com/office/drawing/2014/main" id="{053A9AA2-1DAD-429A-84A8-B1E863FD8263}"/>
              </a:ext>
            </a:extLst>
          </p:cNvPr>
          <p:cNvSpPr/>
          <p:nvPr/>
        </p:nvSpPr>
        <p:spPr>
          <a:xfrm>
            <a:off x="2149377" y="3274530"/>
            <a:ext cx="22903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Don't create garbage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Прямоугольник 12">
            <a:extLst>
              <a:ext uri="{FF2B5EF4-FFF2-40B4-BE49-F238E27FC236}">
                <a16:creationId xmlns:a16="http://schemas.microsoft.com/office/drawing/2014/main" id="{053A9AA2-1DAD-429A-84A8-B1E863FD8263}"/>
              </a:ext>
            </a:extLst>
          </p:cNvPr>
          <p:cNvSpPr/>
          <p:nvPr/>
        </p:nvSpPr>
        <p:spPr>
          <a:xfrm>
            <a:off x="1178346" y="2610623"/>
            <a:ext cx="4684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We understand why we studied physics, geometry and manual work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3" name="Прямоугольник 12">
            <a:extLst>
              <a:ext uri="{FF2B5EF4-FFF2-40B4-BE49-F238E27FC236}">
                <a16:creationId xmlns:a16="http://schemas.microsoft.com/office/drawing/2014/main" id="{053A9AA2-1DAD-429A-84A8-B1E863FD8263}"/>
              </a:ext>
            </a:extLst>
          </p:cNvPr>
          <p:cNvSpPr/>
          <p:nvPr/>
        </p:nvSpPr>
        <p:spPr>
          <a:xfrm>
            <a:off x="1093639" y="3857418"/>
            <a:ext cx="33461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Save money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4" name="Прямоугольник 12">
            <a:extLst>
              <a:ext uri="{FF2B5EF4-FFF2-40B4-BE49-F238E27FC236}">
                <a16:creationId xmlns:a16="http://schemas.microsoft.com/office/drawing/2014/main" id="{053A9AA2-1DAD-429A-84A8-B1E863FD8263}"/>
              </a:ext>
            </a:extLst>
          </p:cNvPr>
          <p:cNvSpPr/>
          <p:nvPr/>
        </p:nvSpPr>
        <p:spPr>
          <a:xfrm>
            <a:off x="1178346" y="4791211"/>
            <a:ext cx="32614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Improve ourselves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5" name="Прямоугольник 12">
            <a:extLst>
              <a:ext uri="{FF2B5EF4-FFF2-40B4-BE49-F238E27FC236}">
                <a16:creationId xmlns:a16="http://schemas.microsoft.com/office/drawing/2014/main" id="{053A9AA2-1DAD-429A-84A8-B1E863FD8263}"/>
              </a:ext>
            </a:extLst>
          </p:cNvPr>
          <p:cNvSpPr/>
          <p:nvPr/>
        </p:nvSpPr>
        <p:spPr>
          <a:xfrm>
            <a:off x="1178346" y="5817602"/>
            <a:ext cx="3261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1600" b="1" i="1" u="non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Наполняем</a:t>
            </a: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1" u="non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жизнь</a:t>
            </a: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</a:p>
          <a:p>
            <a:pPr algn="r" rtl="0">
              <a:lnSpc>
                <a:spcPts val="18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with original things</a:t>
            </a:r>
          </a:p>
        </p:txBody>
      </p:sp>
    </p:spTree>
    <p:extLst>
      <p:ext uri="{BB962C8B-B14F-4D97-AF65-F5344CB8AC3E}">
        <p14:creationId xmlns:p14="http://schemas.microsoft.com/office/powerpoint/2010/main" val="2433111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92049" y="176962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572480"/>
            <a:ext cx="4455027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Reduce</a:t>
            </a: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901AEDD-8872-49F2-93A1-03DA009F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pic>
        <p:nvPicPr>
          <p:cNvPr id="9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C5C79246-7BB7-40E5-B3A6-DCCAF7F68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1963" y="6080810"/>
            <a:ext cx="360040" cy="364203"/>
          </a:xfrm>
          <a:prstGeom prst="rect">
            <a:avLst/>
          </a:prstGeom>
          <a:noFill/>
        </p:spPr>
      </p:pic>
      <p:pic>
        <p:nvPicPr>
          <p:cNvPr id="10" name="Picture 2" descr="D:\_2919-355.jpg">
            <a:extLst>
              <a:ext uri="{FF2B5EF4-FFF2-40B4-BE49-F238E27FC236}">
                <a16:creationId xmlns:a16="http://schemas.microsoft.com/office/drawing/2014/main" id="{B4165AFA-8B55-4442-B564-D0A5A7D11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0191"/>
          <a:stretch>
            <a:fillRect/>
          </a:stretch>
        </p:blipFill>
        <p:spPr bwMode="auto">
          <a:xfrm>
            <a:off x="7651485" y="2104490"/>
            <a:ext cx="2843808" cy="2095424"/>
          </a:xfrm>
          <a:prstGeom prst="rect">
            <a:avLst/>
          </a:prstGeom>
          <a:noFill/>
        </p:spPr>
      </p:pic>
      <p:sp>
        <p:nvSpPr>
          <p:cNvPr id="11" name="Прямоугольник 15">
            <a:extLst>
              <a:ext uri="{FF2B5EF4-FFF2-40B4-BE49-F238E27FC236}">
                <a16:creationId xmlns:a16="http://schemas.microsoft.com/office/drawing/2014/main" id="{8FB11984-6BCF-499C-A36F-1B59FE88B7D3}"/>
              </a:ext>
            </a:extLst>
          </p:cNvPr>
          <p:cNvSpPr/>
          <p:nvPr/>
        </p:nvSpPr>
        <p:spPr>
          <a:xfrm>
            <a:off x="1097534" y="1131780"/>
            <a:ext cx="9397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Природа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может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удовлетворить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все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наши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потребности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но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она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не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в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состоянии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утолить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нашу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жадность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(с)</a:t>
            </a:r>
          </a:p>
        </p:txBody>
      </p:sp>
      <p:sp>
        <p:nvSpPr>
          <p:cNvPr id="12" name="Прямоугольник 27">
            <a:extLst>
              <a:ext uri="{FF2B5EF4-FFF2-40B4-BE49-F238E27FC236}">
                <a16:creationId xmlns:a16="http://schemas.microsoft.com/office/drawing/2014/main" id="{215DB308-0020-466E-B5C6-74DFE05DE19E}"/>
              </a:ext>
            </a:extLst>
          </p:cNvPr>
          <p:cNvSpPr/>
          <p:nvPr/>
        </p:nvSpPr>
        <p:spPr>
          <a:xfrm>
            <a:off x="1097534" y="4142780"/>
            <a:ext cx="75192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Потребление чего можно сократить без ущерба качеству жизни</a:t>
            </a:r>
          </a:p>
        </p:txBody>
      </p:sp>
      <p:pic>
        <p:nvPicPr>
          <p:cNvPr id="13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5F18740B-2F89-4B6E-A543-BD3731643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1177" y="5582982"/>
            <a:ext cx="360040" cy="364203"/>
          </a:xfrm>
          <a:prstGeom prst="rect">
            <a:avLst/>
          </a:prstGeom>
          <a:noFill/>
        </p:spPr>
      </p:pic>
      <p:pic>
        <p:nvPicPr>
          <p:cNvPr id="14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EE215099-4D72-4FFC-AB0D-6F2A5619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568" y="5029153"/>
            <a:ext cx="360040" cy="364203"/>
          </a:xfrm>
          <a:prstGeom prst="rect">
            <a:avLst/>
          </a:prstGeom>
          <a:noFill/>
        </p:spPr>
      </p:pic>
      <p:pic>
        <p:nvPicPr>
          <p:cNvPr id="15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21E16142-471C-4FC5-B9A1-167019A38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7920" y="4984790"/>
            <a:ext cx="360040" cy="364203"/>
          </a:xfrm>
          <a:prstGeom prst="rect">
            <a:avLst/>
          </a:prstGeom>
          <a:noFill/>
        </p:spPr>
      </p:pic>
      <p:pic>
        <p:nvPicPr>
          <p:cNvPr id="16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866CE37F-B707-4395-9B6E-76FA4569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186" y="1897591"/>
            <a:ext cx="360040" cy="364203"/>
          </a:xfrm>
          <a:prstGeom prst="rect">
            <a:avLst/>
          </a:prstGeom>
          <a:noFill/>
        </p:spPr>
      </p:pic>
      <p:pic>
        <p:nvPicPr>
          <p:cNvPr id="17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7B752ADD-D2F8-491B-8DF8-22967654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883" y="3487985"/>
            <a:ext cx="360040" cy="364203"/>
          </a:xfrm>
          <a:prstGeom prst="rect">
            <a:avLst/>
          </a:prstGeom>
          <a:noFill/>
        </p:spPr>
      </p:pic>
      <p:pic>
        <p:nvPicPr>
          <p:cNvPr id="18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D5EE24E2-D2F4-4895-A74B-437B3AF7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494" y="2720213"/>
            <a:ext cx="360040" cy="364203"/>
          </a:xfrm>
          <a:prstGeom prst="rect">
            <a:avLst/>
          </a:prstGeom>
          <a:noFill/>
        </p:spPr>
      </p:pic>
      <p:sp>
        <p:nvSpPr>
          <p:cNvPr id="19" name="Прямоугольник 14">
            <a:extLst>
              <a:ext uri="{FF2B5EF4-FFF2-40B4-BE49-F238E27FC236}">
                <a16:creationId xmlns:a16="http://schemas.microsoft.com/office/drawing/2014/main" id="{D905EC9B-F5D7-4552-ABED-8C630C4CB825}"/>
              </a:ext>
            </a:extLst>
          </p:cNvPr>
          <p:cNvSpPr/>
          <p:nvPr/>
        </p:nvSpPr>
        <p:spPr>
          <a:xfrm>
            <a:off x="1326110" y="1843221"/>
            <a:ext cx="6912768" cy="389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100"/>
              </a:lnSpc>
            </a:pPr>
            <a:r>
              <a:rPr lang="en-us" sz="24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Отказаться от  излишеств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20" name="Picture 9" descr="D:\unnamed.png">
            <a:extLst>
              <a:ext uri="{FF2B5EF4-FFF2-40B4-BE49-F238E27FC236}">
                <a16:creationId xmlns:a16="http://schemas.microsoft.com/office/drawing/2014/main" id="{5BB4C07F-0E8B-4833-BDE9-4010884D6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3395" y="4560897"/>
            <a:ext cx="2915816" cy="1700808"/>
          </a:xfrm>
          <a:prstGeom prst="rect">
            <a:avLst/>
          </a:prstGeom>
          <a:noFill/>
        </p:spPr>
      </p:pic>
      <p:sp>
        <p:nvSpPr>
          <p:cNvPr id="21" name="Прямоугольник 25">
            <a:extLst>
              <a:ext uri="{FF2B5EF4-FFF2-40B4-BE49-F238E27FC236}">
                <a16:creationId xmlns:a16="http://schemas.microsoft.com/office/drawing/2014/main" id="{AF06011C-B52F-4880-AD86-60BF49801B82}"/>
              </a:ext>
            </a:extLst>
          </p:cNvPr>
          <p:cNvSpPr/>
          <p:nvPr/>
        </p:nvSpPr>
        <p:spPr>
          <a:xfrm>
            <a:off x="4609379" y="4886879"/>
            <a:ext cx="254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Коммунальные услуги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2" name="Прямоугольник 25">
            <a:extLst>
              <a:ext uri="{FF2B5EF4-FFF2-40B4-BE49-F238E27FC236}">
                <a16:creationId xmlns:a16="http://schemas.microsoft.com/office/drawing/2014/main" id="{93C3C4E0-F7BB-40B7-A2D4-3EF489EE7165}"/>
              </a:ext>
            </a:extLst>
          </p:cNvPr>
          <p:cNvSpPr/>
          <p:nvPr/>
        </p:nvSpPr>
        <p:spPr>
          <a:xfrm>
            <a:off x="8055781" y="4929174"/>
            <a:ext cx="254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Одежда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23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F446736B-A405-485D-AF56-429E2B8A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1963" y="5498131"/>
            <a:ext cx="360040" cy="364203"/>
          </a:xfrm>
          <a:prstGeom prst="rect">
            <a:avLst/>
          </a:prstGeom>
          <a:noFill/>
        </p:spPr>
      </p:pic>
      <p:pic>
        <p:nvPicPr>
          <p:cNvPr id="24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3AD94F5A-8749-4B34-9144-C2ADBBE63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0971" y="6143859"/>
            <a:ext cx="360040" cy="364203"/>
          </a:xfrm>
          <a:prstGeom prst="rect">
            <a:avLst/>
          </a:prstGeom>
          <a:noFill/>
        </p:spPr>
      </p:pic>
      <p:sp>
        <p:nvSpPr>
          <p:cNvPr id="26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226020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8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Потребляй меньше</a:t>
            </a:r>
          </a:p>
        </p:txBody>
      </p:sp>
      <p:sp>
        <p:nvSpPr>
          <p:cNvPr id="27" name="Прямоугольник 15">
            <a:extLst>
              <a:ext uri="{FF2B5EF4-FFF2-40B4-BE49-F238E27FC236}">
                <a16:creationId xmlns:a16="http://schemas.microsoft.com/office/drawing/2014/main" id="{8FB11984-6BCF-499C-A36F-1B59FE88B7D3}"/>
              </a:ext>
            </a:extLst>
          </p:cNvPr>
          <p:cNvSpPr/>
          <p:nvPr/>
        </p:nvSpPr>
        <p:spPr>
          <a:xfrm>
            <a:off x="2323402" y="1385948"/>
            <a:ext cx="9397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Nature can satisfy all our needs, but it is not able to satisfy our greed (c)</a:t>
            </a:r>
          </a:p>
        </p:txBody>
      </p:sp>
      <p:sp>
        <p:nvSpPr>
          <p:cNvPr id="28" name="Прямоугольник 14">
            <a:extLst>
              <a:ext uri="{FF2B5EF4-FFF2-40B4-BE49-F238E27FC236}">
                <a16:creationId xmlns:a16="http://schemas.microsoft.com/office/drawing/2014/main" id="{D905EC9B-F5D7-4552-ABED-8C630C4CB825}"/>
              </a:ext>
            </a:extLst>
          </p:cNvPr>
          <p:cNvSpPr/>
          <p:nvPr/>
        </p:nvSpPr>
        <p:spPr>
          <a:xfrm>
            <a:off x="1326110" y="2583958"/>
            <a:ext cx="656490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100"/>
              </a:lnSpc>
            </a:pP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Экономить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природные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ресурсы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и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свои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деньги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9" name="Прямоугольник 14">
            <a:extLst>
              <a:ext uri="{FF2B5EF4-FFF2-40B4-BE49-F238E27FC236}">
                <a16:creationId xmlns:a16="http://schemas.microsoft.com/office/drawing/2014/main" id="{D905EC9B-F5D7-4552-ABED-8C630C4CB825}"/>
              </a:ext>
            </a:extLst>
          </p:cNvPr>
          <p:cNvSpPr/>
          <p:nvPr/>
        </p:nvSpPr>
        <p:spPr>
          <a:xfrm>
            <a:off x="1326110" y="3514876"/>
            <a:ext cx="644247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100"/>
              </a:lnSpc>
            </a:pP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Ни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в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чем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себе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не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отказывать</a:t>
            </a:r>
            <a:endParaRPr lang="en-us" sz="2400" b="1" i="0" u="none" baseline="0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0" name="Прямоугольник 14">
            <a:extLst>
              <a:ext uri="{FF2B5EF4-FFF2-40B4-BE49-F238E27FC236}">
                <a16:creationId xmlns:a16="http://schemas.microsoft.com/office/drawing/2014/main" id="{D905EC9B-F5D7-4552-ABED-8C630C4CB825}"/>
              </a:ext>
            </a:extLst>
          </p:cNvPr>
          <p:cNvSpPr/>
          <p:nvPr/>
        </p:nvSpPr>
        <p:spPr>
          <a:xfrm>
            <a:off x="1326110" y="2101745"/>
            <a:ext cx="493588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>
              <a:lnSpc>
                <a:spcPts val="2100"/>
              </a:lnSpc>
            </a:pPr>
            <a:r>
              <a:rPr lang="en-us" sz="2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Refuse extras</a:t>
            </a:r>
            <a:endParaRPr lang="en-us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Прямоугольник 14">
            <a:extLst>
              <a:ext uri="{FF2B5EF4-FFF2-40B4-BE49-F238E27FC236}">
                <a16:creationId xmlns:a16="http://schemas.microsoft.com/office/drawing/2014/main" id="{D905EC9B-F5D7-4552-ABED-8C630C4CB825}"/>
              </a:ext>
            </a:extLst>
          </p:cNvPr>
          <p:cNvSpPr/>
          <p:nvPr/>
        </p:nvSpPr>
        <p:spPr>
          <a:xfrm>
            <a:off x="1383707" y="3006830"/>
            <a:ext cx="656490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>
              <a:lnSpc>
                <a:spcPts val="2100"/>
              </a:lnSpc>
            </a:pPr>
            <a:r>
              <a:rPr lang="en-us" sz="2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Save natural resources and your money</a:t>
            </a:r>
            <a:endParaRPr lang="en-us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Прямоугольник 14">
            <a:extLst>
              <a:ext uri="{FF2B5EF4-FFF2-40B4-BE49-F238E27FC236}">
                <a16:creationId xmlns:a16="http://schemas.microsoft.com/office/drawing/2014/main" id="{D905EC9B-F5D7-4552-ABED-8C630C4CB825}"/>
              </a:ext>
            </a:extLst>
          </p:cNvPr>
          <p:cNvSpPr/>
          <p:nvPr/>
        </p:nvSpPr>
        <p:spPr>
          <a:xfrm>
            <a:off x="1326110" y="3792450"/>
            <a:ext cx="644247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>
              <a:lnSpc>
                <a:spcPts val="2100"/>
              </a:lnSpc>
            </a:pPr>
            <a:r>
              <a:rPr lang="en-us" sz="2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Live in grand style</a:t>
            </a:r>
          </a:p>
        </p:txBody>
      </p:sp>
      <p:sp>
        <p:nvSpPr>
          <p:cNvPr id="33" name="Прямоугольник 27">
            <a:extLst>
              <a:ext uri="{FF2B5EF4-FFF2-40B4-BE49-F238E27FC236}">
                <a16:creationId xmlns:a16="http://schemas.microsoft.com/office/drawing/2014/main" id="{215DB308-0020-466E-B5C6-74DFE05DE19E}"/>
              </a:ext>
            </a:extLst>
          </p:cNvPr>
          <p:cNvSpPr/>
          <p:nvPr/>
        </p:nvSpPr>
        <p:spPr>
          <a:xfrm>
            <a:off x="4042247" y="4457706"/>
            <a:ext cx="7519225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>
              <a:lnSpc>
                <a:spcPts val="21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Consumption of what things can be reduced without compromising the quality of life</a:t>
            </a:r>
          </a:p>
        </p:txBody>
      </p:sp>
      <p:sp>
        <p:nvSpPr>
          <p:cNvPr id="34" name="Прямоугольник 25">
            <a:extLst>
              <a:ext uri="{FF2B5EF4-FFF2-40B4-BE49-F238E27FC236}">
                <a16:creationId xmlns:a16="http://schemas.microsoft.com/office/drawing/2014/main" id="{AF06011C-B52F-4880-AD86-60BF49801B82}"/>
              </a:ext>
            </a:extLst>
          </p:cNvPr>
          <p:cNvSpPr/>
          <p:nvPr/>
        </p:nvSpPr>
        <p:spPr>
          <a:xfrm>
            <a:off x="4609379" y="5451382"/>
            <a:ext cx="254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Еда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5" name="Прямоугольник 25">
            <a:extLst>
              <a:ext uri="{FF2B5EF4-FFF2-40B4-BE49-F238E27FC236}">
                <a16:creationId xmlns:a16="http://schemas.microsoft.com/office/drawing/2014/main" id="{AF06011C-B52F-4880-AD86-60BF49801B82}"/>
              </a:ext>
            </a:extLst>
          </p:cNvPr>
          <p:cNvSpPr/>
          <p:nvPr/>
        </p:nvSpPr>
        <p:spPr>
          <a:xfrm>
            <a:off x="4609379" y="6038794"/>
            <a:ext cx="254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Лекарства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6" name="Прямоугольник 25">
            <a:extLst>
              <a:ext uri="{FF2B5EF4-FFF2-40B4-BE49-F238E27FC236}">
                <a16:creationId xmlns:a16="http://schemas.microsoft.com/office/drawing/2014/main" id="{93C3C4E0-F7BB-40B7-A2D4-3EF489EE7165}"/>
              </a:ext>
            </a:extLst>
          </p:cNvPr>
          <p:cNvSpPr/>
          <p:nvPr/>
        </p:nvSpPr>
        <p:spPr>
          <a:xfrm>
            <a:off x="8055781" y="5525832"/>
            <a:ext cx="254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Жилплощадь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7" name="Прямоугольник 25">
            <a:extLst>
              <a:ext uri="{FF2B5EF4-FFF2-40B4-BE49-F238E27FC236}">
                <a16:creationId xmlns:a16="http://schemas.microsoft.com/office/drawing/2014/main" id="{93C3C4E0-F7BB-40B7-A2D4-3EF489EE7165}"/>
              </a:ext>
            </a:extLst>
          </p:cNvPr>
          <p:cNvSpPr/>
          <p:nvPr/>
        </p:nvSpPr>
        <p:spPr>
          <a:xfrm>
            <a:off x="8055781" y="6077039"/>
            <a:ext cx="254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Информация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8" name="Прямоугольник 25">
            <a:extLst>
              <a:ext uri="{FF2B5EF4-FFF2-40B4-BE49-F238E27FC236}">
                <a16:creationId xmlns:a16="http://schemas.microsoft.com/office/drawing/2014/main" id="{AF06011C-B52F-4880-AD86-60BF49801B82}"/>
              </a:ext>
            </a:extLst>
          </p:cNvPr>
          <p:cNvSpPr/>
          <p:nvPr/>
        </p:nvSpPr>
        <p:spPr>
          <a:xfrm>
            <a:off x="4443897" y="5147573"/>
            <a:ext cx="254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Utilities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9" name="Прямоугольник 25">
            <a:extLst>
              <a:ext uri="{FF2B5EF4-FFF2-40B4-BE49-F238E27FC236}">
                <a16:creationId xmlns:a16="http://schemas.microsoft.com/office/drawing/2014/main" id="{AF06011C-B52F-4880-AD86-60BF49801B82}"/>
              </a:ext>
            </a:extLst>
          </p:cNvPr>
          <p:cNvSpPr/>
          <p:nvPr/>
        </p:nvSpPr>
        <p:spPr>
          <a:xfrm>
            <a:off x="4311983" y="5601014"/>
            <a:ext cx="254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Food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0" name="Прямоугольник 25">
            <a:extLst>
              <a:ext uri="{FF2B5EF4-FFF2-40B4-BE49-F238E27FC236}">
                <a16:creationId xmlns:a16="http://schemas.microsoft.com/office/drawing/2014/main" id="{AF06011C-B52F-4880-AD86-60BF49801B82}"/>
              </a:ext>
            </a:extLst>
          </p:cNvPr>
          <p:cNvSpPr/>
          <p:nvPr/>
        </p:nvSpPr>
        <p:spPr>
          <a:xfrm>
            <a:off x="4480516" y="6258456"/>
            <a:ext cx="254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Medicines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1" name="Прямоугольник 25">
            <a:extLst>
              <a:ext uri="{FF2B5EF4-FFF2-40B4-BE49-F238E27FC236}">
                <a16:creationId xmlns:a16="http://schemas.microsoft.com/office/drawing/2014/main" id="{93C3C4E0-F7BB-40B7-A2D4-3EF489EE7165}"/>
              </a:ext>
            </a:extLst>
          </p:cNvPr>
          <p:cNvSpPr/>
          <p:nvPr/>
        </p:nvSpPr>
        <p:spPr>
          <a:xfrm>
            <a:off x="7801860" y="5043865"/>
            <a:ext cx="254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Clothing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2" name="Прямоугольник 25">
            <a:extLst>
              <a:ext uri="{FF2B5EF4-FFF2-40B4-BE49-F238E27FC236}">
                <a16:creationId xmlns:a16="http://schemas.microsoft.com/office/drawing/2014/main" id="{93C3C4E0-F7BB-40B7-A2D4-3EF489EE7165}"/>
              </a:ext>
            </a:extLst>
          </p:cNvPr>
          <p:cNvSpPr/>
          <p:nvPr/>
        </p:nvSpPr>
        <p:spPr>
          <a:xfrm>
            <a:off x="7930448" y="5762519"/>
            <a:ext cx="254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Living space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3" name="Прямоугольник 25">
            <a:extLst>
              <a:ext uri="{FF2B5EF4-FFF2-40B4-BE49-F238E27FC236}">
                <a16:creationId xmlns:a16="http://schemas.microsoft.com/office/drawing/2014/main" id="{93C3C4E0-F7BB-40B7-A2D4-3EF489EE7165}"/>
              </a:ext>
            </a:extLst>
          </p:cNvPr>
          <p:cNvSpPr/>
          <p:nvPr/>
        </p:nvSpPr>
        <p:spPr>
          <a:xfrm>
            <a:off x="7948608" y="6298976"/>
            <a:ext cx="254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Information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80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92049" y="176962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210530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Лайфхаки</a:t>
            </a:r>
            <a:r>
              <a:rPr lang="en-us" sz="28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минимализма</a:t>
            </a:r>
            <a:endParaRPr lang="en-us" sz="2800" b="0" i="0" u="none" baseline="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901AEDD-8872-49F2-93A1-03DA009F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pic>
        <p:nvPicPr>
          <p:cNvPr id="9" name="Picture 3" descr="D:\depositphotos_125056788-stock-photo-hikers-hitchhiking-and-holding-a.jpg">
            <a:extLst>
              <a:ext uri="{FF2B5EF4-FFF2-40B4-BE49-F238E27FC236}">
                <a16:creationId xmlns:a16="http://schemas.microsoft.com/office/drawing/2014/main" id="{700F8156-78D8-4D28-A366-DCFAD5331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296" y="2335447"/>
            <a:ext cx="3024336" cy="2016224"/>
          </a:xfrm>
          <a:prstGeom prst="rect">
            <a:avLst/>
          </a:prstGeom>
          <a:noFill/>
        </p:spPr>
      </p:pic>
      <p:pic>
        <p:nvPicPr>
          <p:cNvPr id="10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141DCB84-5E7D-4D95-994F-DB54588CC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847" y="1682129"/>
            <a:ext cx="360040" cy="364203"/>
          </a:xfrm>
          <a:prstGeom prst="rect">
            <a:avLst/>
          </a:prstGeom>
          <a:noFill/>
        </p:spPr>
      </p:pic>
      <p:sp>
        <p:nvSpPr>
          <p:cNvPr id="11" name="Прямоугольник 23">
            <a:extLst>
              <a:ext uri="{FF2B5EF4-FFF2-40B4-BE49-F238E27FC236}">
                <a16:creationId xmlns:a16="http://schemas.microsoft.com/office/drawing/2014/main" id="{17099209-9BE1-4ED9-B270-417DA0965871}"/>
              </a:ext>
            </a:extLst>
          </p:cNvPr>
          <p:cNvSpPr/>
          <p:nvPr/>
        </p:nvSpPr>
        <p:spPr>
          <a:xfrm>
            <a:off x="8635170" y="2097735"/>
            <a:ext cx="2555776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>
              <a:lnSpc>
                <a:spcPts val="2100"/>
              </a:lnSpc>
            </a:pPr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The Minimalist Game:</a:t>
            </a:r>
          </a:p>
        </p:txBody>
      </p:sp>
      <p:pic>
        <p:nvPicPr>
          <p:cNvPr id="12" name="Picture 6" descr="D:\depositphotos_6717973-stock-photo-not-another-one.jpg">
            <a:extLst>
              <a:ext uri="{FF2B5EF4-FFF2-40B4-BE49-F238E27FC236}">
                <a16:creationId xmlns:a16="http://schemas.microsoft.com/office/drawing/2014/main" id="{B5EBDF52-A24E-49A5-8B0D-919308D7F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10991" r="6594"/>
          <a:stretch>
            <a:fillRect/>
          </a:stretch>
        </p:blipFill>
        <p:spPr bwMode="auto">
          <a:xfrm>
            <a:off x="8205918" y="3482750"/>
            <a:ext cx="2943470" cy="2952328"/>
          </a:xfrm>
          <a:prstGeom prst="rect">
            <a:avLst/>
          </a:prstGeom>
          <a:noFill/>
        </p:spPr>
      </p:pic>
      <p:pic>
        <p:nvPicPr>
          <p:cNvPr id="13" name="Picture 2" descr="D:\unnamed (11).jpg">
            <a:extLst>
              <a:ext uri="{FF2B5EF4-FFF2-40B4-BE49-F238E27FC236}">
                <a16:creationId xmlns:a16="http://schemas.microsoft.com/office/drawing/2014/main" id="{ACF5D67F-B50E-44AF-A056-2500C5FB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1261" y="4828627"/>
            <a:ext cx="2487805" cy="1656918"/>
          </a:xfrm>
          <a:prstGeom prst="rect">
            <a:avLst/>
          </a:prstGeom>
          <a:noFill/>
        </p:spPr>
      </p:pic>
      <p:pic>
        <p:nvPicPr>
          <p:cNvPr id="14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00370698-83C3-4E68-A130-DA8552B0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1054" y="2232238"/>
            <a:ext cx="360040" cy="364203"/>
          </a:xfrm>
          <a:prstGeom prst="rect">
            <a:avLst/>
          </a:prstGeom>
          <a:noFill/>
        </p:spPr>
      </p:pic>
      <p:pic>
        <p:nvPicPr>
          <p:cNvPr id="15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5F4B3956-EA31-4B2D-952F-D4136E174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1054" y="2885090"/>
            <a:ext cx="360040" cy="364203"/>
          </a:xfrm>
          <a:prstGeom prst="rect">
            <a:avLst/>
          </a:prstGeom>
          <a:noFill/>
        </p:spPr>
      </p:pic>
      <p:pic>
        <p:nvPicPr>
          <p:cNvPr id="16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0D4D5BFD-AFCE-4FA1-9A76-3D76A3667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193" y="3495494"/>
            <a:ext cx="360040" cy="364203"/>
          </a:xfrm>
          <a:prstGeom prst="rect">
            <a:avLst/>
          </a:prstGeom>
          <a:noFill/>
        </p:spPr>
      </p:pic>
      <p:pic>
        <p:nvPicPr>
          <p:cNvPr id="17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CF61BAAF-C519-4B57-9C81-9FB36CE1B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3685" y="4096117"/>
            <a:ext cx="360040" cy="364203"/>
          </a:xfrm>
          <a:prstGeom prst="rect">
            <a:avLst/>
          </a:prstGeom>
          <a:noFill/>
        </p:spPr>
      </p:pic>
      <p:pic>
        <p:nvPicPr>
          <p:cNvPr id="18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1283E9C9-BEF5-42C2-BBEC-7C117BD9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847" y="4724473"/>
            <a:ext cx="360040" cy="364203"/>
          </a:xfrm>
          <a:prstGeom prst="rect">
            <a:avLst/>
          </a:prstGeom>
          <a:noFill/>
        </p:spPr>
      </p:pic>
      <p:pic>
        <p:nvPicPr>
          <p:cNvPr id="19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EBE6E4BB-05E9-465D-8873-45241A26A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9787" y="5344146"/>
            <a:ext cx="360040" cy="364203"/>
          </a:xfrm>
          <a:prstGeom prst="rect">
            <a:avLst/>
          </a:prstGeom>
          <a:noFill/>
        </p:spPr>
      </p:pic>
      <p:pic>
        <p:nvPicPr>
          <p:cNvPr id="20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5B3A5EE9-BAA6-4B17-BCA2-493251556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9787" y="6049368"/>
            <a:ext cx="360040" cy="364203"/>
          </a:xfrm>
          <a:prstGeom prst="rect">
            <a:avLst/>
          </a:prstGeom>
          <a:noFill/>
        </p:spPr>
      </p:pic>
      <p:sp>
        <p:nvSpPr>
          <p:cNvPr id="21" name="Прямоугольник 21">
            <a:extLst>
              <a:ext uri="{FF2B5EF4-FFF2-40B4-BE49-F238E27FC236}">
                <a16:creationId xmlns:a16="http://schemas.microsoft.com/office/drawing/2014/main" id="{6110632A-CB1B-4926-AB65-25F6CF05CB2A}"/>
              </a:ext>
            </a:extLst>
          </p:cNvPr>
          <p:cNvSpPr/>
          <p:nvPr/>
        </p:nvSpPr>
        <p:spPr>
          <a:xfrm>
            <a:off x="1402721" y="1569327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Вишлист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2" name="Прямоугольник 36">
            <a:extLst>
              <a:ext uri="{FF2B5EF4-FFF2-40B4-BE49-F238E27FC236}">
                <a16:creationId xmlns:a16="http://schemas.microsoft.com/office/drawing/2014/main" id="{FC9B56FC-EF7B-4965-85EC-18994E2A8CA5}"/>
              </a:ext>
            </a:extLst>
          </p:cNvPr>
          <p:cNvSpPr/>
          <p:nvPr/>
        </p:nvSpPr>
        <p:spPr>
          <a:xfrm>
            <a:off x="2728253" y="1247219"/>
            <a:ext cx="2734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How to consume less?</a:t>
            </a:r>
          </a:p>
        </p:txBody>
      </p:sp>
      <p:sp>
        <p:nvSpPr>
          <p:cNvPr id="23" name="Скругленный прямоугольник 44">
            <a:extLst>
              <a:ext uri="{FF2B5EF4-FFF2-40B4-BE49-F238E27FC236}">
                <a16:creationId xmlns:a16="http://schemas.microsoft.com/office/drawing/2014/main" id="{27969721-668F-4A7E-975E-6772E10771B9}"/>
              </a:ext>
            </a:extLst>
          </p:cNvPr>
          <p:cNvSpPr/>
          <p:nvPr/>
        </p:nvSpPr>
        <p:spPr>
          <a:xfrm>
            <a:off x="8208632" y="1293778"/>
            <a:ext cx="2856810" cy="172819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567018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Minimalism life hacks</a:t>
            </a:r>
          </a:p>
        </p:txBody>
      </p:sp>
      <p:sp>
        <p:nvSpPr>
          <p:cNvPr id="26" name="Прямоугольник 21">
            <a:extLst>
              <a:ext uri="{FF2B5EF4-FFF2-40B4-BE49-F238E27FC236}">
                <a16:creationId xmlns:a16="http://schemas.microsoft.com/office/drawing/2014/main" id="{6110632A-CB1B-4926-AB65-25F6CF05CB2A}"/>
              </a:ext>
            </a:extLst>
          </p:cNvPr>
          <p:cNvSpPr/>
          <p:nvPr/>
        </p:nvSpPr>
        <p:spPr>
          <a:xfrm>
            <a:off x="1402721" y="2170157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Брать и сдавать вещи напрокат.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7" name="Прямоугольник 21">
            <a:extLst>
              <a:ext uri="{FF2B5EF4-FFF2-40B4-BE49-F238E27FC236}">
                <a16:creationId xmlns:a16="http://schemas.microsoft.com/office/drawing/2014/main" id="{6110632A-CB1B-4926-AB65-25F6CF05CB2A}"/>
              </a:ext>
            </a:extLst>
          </p:cNvPr>
          <p:cNvSpPr/>
          <p:nvPr/>
        </p:nvSpPr>
        <p:spPr>
          <a:xfrm>
            <a:off x="1402721" y="2815516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Приобретать вещи совместно.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8" name="Прямоугольник 21">
            <a:extLst>
              <a:ext uri="{FF2B5EF4-FFF2-40B4-BE49-F238E27FC236}">
                <a16:creationId xmlns:a16="http://schemas.microsoft.com/office/drawing/2014/main" id="{6110632A-CB1B-4926-AB65-25F6CF05CB2A}"/>
              </a:ext>
            </a:extLst>
          </p:cNvPr>
          <p:cNvSpPr/>
          <p:nvPr/>
        </p:nvSpPr>
        <p:spPr>
          <a:xfrm>
            <a:off x="1402721" y="4025191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Путешествия автостопом.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9" name="Прямоугольник 21">
            <a:extLst>
              <a:ext uri="{FF2B5EF4-FFF2-40B4-BE49-F238E27FC236}">
                <a16:creationId xmlns:a16="http://schemas.microsoft.com/office/drawing/2014/main" id="{6110632A-CB1B-4926-AB65-25F6CF05CB2A}"/>
              </a:ext>
            </a:extLst>
          </p:cNvPr>
          <p:cNvSpPr/>
          <p:nvPr/>
        </p:nvSpPr>
        <p:spPr>
          <a:xfrm>
            <a:off x="1402721" y="3411218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Каршеринг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30" name="Прямоугольник 21">
            <a:extLst>
              <a:ext uri="{FF2B5EF4-FFF2-40B4-BE49-F238E27FC236}">
                <a16:creationId xmlns:a16="http://schemas.microsoft.com/office/drawing/2014/main" id="{6110632A-CB1B-4926-AB65-25F6CF05CB2A}"/>
              </a:ext>
            </a:extLst>
          </p:cNvPr>
          <p:cNvSpPr/>
          <p:nvPr/>
        </p:nvSpPr>
        <p:spPr>
          <a:xfrm>
            <a:off x="1402721" y="4681130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Каучсерфинг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31" name="Прямоугольник 21">
            <a:extLst>
              <a:ext uri="{FF2B5EF4-FFF2-40B4-BE49-F238E27FC236}">
                <a16:creationId xmlns:a16="http://schemas.microsoft.com/office/drawing/2014/main" id="{6110632A-CB1B-4926-AB65-25F6CF05CB2A}"/>
              </a:ext>
            </a:extLst>
          </p:cNvPr>
          <p:cNvSpPr/>
          <p:nvPr/>
        </p:nvSpPr>
        <p:spPr>
          <a:xfrm>
            <a:off x="1402721" y="5271132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Фудшеринг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32" name="Прямоугольник 21">
            <a:extLst>
              <a:ext uri="{FF2B5EF4-FFF2-40B4-BE49-F238E27FC236}">
                <a16:creationId xmlns:a16="http://schemas.microsoft.com/office/drawing/2014/main" id="{6110632A-CB1B-4926-AB65-25F6CF05CB2A}"/>
              </a:ext>
            </a:extLst>
          </p:cNvPr>
          <p:cNvSpPr/>
          <p:nvPr/>
        </p:nvSpPr>
        <p:spPr>
          <a:xfrm>
            <a:off x="1402721" y="5983056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Впечатления, а не вещи.</a:t>
            </a:r>
          </a:p>
        </p:txBody>
      </p:sp>
      <p:sp>
        <p:nvSpPr>
          <p:cNvPr id="33" name="Прямоугольник 23">
            <a:extLst>
              <a:ext uri="{FF2B5EF4-FFF2-40B4-BE49-F238E27FC236}">
                <a16:creationId xmlns:a16="http://schemas.microsoft.com/office/drawing/2014/main" id="{17099209-9BE1-4ED9-B270-417DA0965871}"/>
              </a:ext>
            </a:extLst>
          </p:cNvPr>
          <p:cNvSpPr/>
          <p:nvPr/>
        </p:nvSpPr>
        <p:spPr>
          <a:xfrm>
            <a:off x="8165961" y="1825169"/>
            <a:ext cx="2555776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ts val="2100"/>
              </a:lnSpc>
            </a:pP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Игра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минималиста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:</a:t>
            </a:r>
          </a:p>
        </p:txBody>
      </p:sp>
      <p:sp>
        <p:nvSpPr>
          <p:cNvPr id="34" name="Прямоугольник 36">
            <a:extLst>
              <a:ext uri="{FF2B5EF4-FFF2-40B4-BE49-F238E27FC236}">
                <a16:creationId xmlns:a16="http://schemas.microsoft.com/office/drawing/2014/main" id="{FC9B56FC-EF7B-4965-85EC-18994E2A8CA5}"/>
              </a:ext>
            </a:extLst>
          </p:cNvPr>
          <p:cNvSpPr/>
          <p:nvPr/>
        </p:nvSpPr>
        <p:spPr>
          <a:xfrm>
            <a:off x="1361094" y="995564"/>
            <a:ext cx="2980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Как потреблять меньше?</a:t>
            </a:r>
          </a:p>
        </p:txBody>
      </p:sp>
      <p:sp>
        <p:nvSpPr>
          <p:cNvPr id="35" name="Прямоугольник 21">
            <a:extLst>
              <a:ext uri="{FF2B5EF4-FFF2-40B4-BE49-F238E27FC236}">
                <a16:creationId xmlns:a16="http://schemas.microsoft.com/office/drawing/2014/main" id="{6110632A-CB1B-4926-AB65-25F6CF05CB2A}"/>
              </a:ext>
            </a:extLst>
          </p:cNvPr>
          <p:cNvSpPr/>
          <p:nvPr/>
        </p:nvSpPr>
        <p:spPr>
          <a:xfrm>
            <a:off x="1418116" y="1878444"/>
            <a:ext cx="4044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20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Wishlist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Прямоугольник 21">
            <a:extLst>
              <a:ext uri="{FF2B5EF4-FFF2-40B4-BE49-F238E27FC236}">
                <a16:creationId xmlns:a16="http://schemas.microsoft.com/office/drawing/2014/main" id="{6110632A-CB1B-4926-AB65-25F6CF05CB2A}"/>
              </a:ext>
            </a:extLst>
          </p:cNvPr>
          <p:cNvSpPr/>
          <p:nvPr/>
        </p:nvSpPr>
        <p:spPr>
          <a:xfrm>
            <a:off x="1418116" y="2479274"/>
            <a:ext cx="4044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20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Rent (out) things.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7" name="Прямоугольник 21">
            <a:extLst>
              <a:ext uri="{FF2B5EF4-FFF2-40B4-BE49-F238E27FC236}">
                <a16:creationId xmlns:a16="http://schemas.microsoft.com/office/drawing/2014/main" id="{6110632A-CB1B-4926-AB65-25F6CF05CB2A}"/>
              </a:ext>
            </a:extLst>
          </p:cNvPr>
          <p:cNvSpPr/>
          <p:nvPr/>
        </p:nvSpPr>
        <p:spPr>
          <a:xfrm>
            <a:off x="1418116" y="3124633"/>
            <a:ext cx="4044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20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Buy things together.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8" name="Прямоугольник 21">
            <a:extLst>
              <a:ext uri="{FF2B5EF4-FFF2-40B4-BE49-F238E27FC236}">
                <a16:creationId xmlns:a16="http://schemas.microsoft.com/office/drawing/2014/main" id="{6110632A-CB1B-4926-AB65-25F6CF05CB2A}"/>
              </a:ext>
            </a:extLst>
          </p:cNvPr>
          <p:cNvSpPr/>
          <p:nvPr/>
        </p:nvSpPr>
        <p:spPr>
          <a:xfrm>
            <a:off x="1418116" y="4334308"/>
            <a:ext cx="4044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20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Hitchhiking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9" name="Прямоугольник 21">
            <a:extLst>
              <a:ext uri="{FF2B5EF4-FFF2-40B4-BE49-F238E27FC236}">
                <a16:creationId xmlns:a16="http://schemas.microsoft.com/office/drawing/2014/main" id="{6110632A-CB1B-4926-AB65-25F6CF05CB2A}"/>
              </a:ext>
            </a:extLst>
          </p:cNvPr>
          <p:cNvSpPr/>
          <p:nvPr/>
        </p:nvSpPr>
        <p:spPr>
          <a:xfrm>
            <a:off x="1418116" y="3720335"/>
            <a:ext cx="4044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20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Carsharing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0" name="Прямоугольник 21">
            <a:extLst>
              <a:ext uri="{FF2B5EF4-FFF2-40B4-BE49-F238E27FC236}">
                <a16:creationId xmlns:a16="http://schemas.microsoft.com/office/drawing/2014/main" id="{6110632A-CB1B-4926-AB65-25F6CF05CB2A}"/>
              </a:ext>
            </a:extLst>
          </p:cNvPr>
          <p:cNvSpPr/>
          <p:nvPr/>
        </p:nvSpPr>
        <p:spPr>
          <a:xfrm>
            <a:off x="1418116" y="4990247"/>
            <a:ext cx="4044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20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Couchsurfing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1" name="Прямоугольник 21">
            <a:extLst>
              <a:ext uri="{FF2B5EF4-FFF2-40B4-BE49-F238E27FC236}">
                <a16:creationId xmlns:a16="http://schemas.microsoft.com/office/drawing/2014/main" id="{6110632A-CB1B-4926-AB65-25F6CF05CB2A}"/>
              </a:ext>
            </a:extLst>
          </p:cNvPr>
          <p:cNvSpPr/>
          <p:nvPr/>
        </p:nvSpPr>
        <p:spPr>
          <a:xfrm>
            <a:off x="1418116" y="5580249"/>
            <a:ext cx="4044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20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Foodsharing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2" name="Прямоугольник 21">
            <a:extLst>
              <a:ext uri="{FF2B5EF4-FFF2-40B4-BE49-F238E27FC236}">
                <a16:creationId xmlns:a16="http://schemas.microsoft.com/office/drawing/2014/main" id="{6110632A-CB1B-4926-AB65-25F6CF05CB2A}"/>
              </a:ext>
            </a:extLst>
          </p:cNvPr>
          <p:cNvSpPr/>
          <p:nvPr/>
        </p:nvSpPr>
        <p:spPr>
          <a:xfrm>
            <a:off x="1402721" y="6292173"/>
            <a:ext cx="4044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20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Impressions, not things.</a:t>
            </a:r>
          </a:p>
        </p:txBody>
      </p:sp>
    </p:spTree>
    <p:extLst>
      <p:ext uri="{BB962C8B-B14F-4D97-AF65-F5344CB8AC3E}">
        <p14:creationId xmlns:p14="http://schemas.microsoft.com/office/powerpoint/2010/main" val="2923796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9E7BD2-7D4B-4CE6-B7C6-A38351E84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204" y="4728483"/>
            <a:ext cx="1968063" cy="12262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92049" y="176962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201005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8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Повторно используй</a:t>
            </a: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901AEDD-8872-49F2-93A1-03DA009FD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pic>
        <p:nvPicPr>
          <p:cNvPr id="9" name="Picture 8" descr="D:\unnamed (9).jpg">
            <a:extLst>
              <a:ext uri="{FF2B5EF4-FFF2-40B4-BE49-F238E27FC236}">
                <a16:creationId xmlns:a16="http://schemas.microsoft.com/office/drawing/2014/main" id="{8FBFD5B6-02C7-4DE1-A6F7-DDF70C029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1898" y="4793858"/>
            <a:ext cx="2800109" cy="2160240"/>
          </a:xfrm>
          <a:prstGeom prst="rect">
            <a:avLst/>
          </a:prstGeom>
          <a:noFill/>
        </p:spPr>
      </p:pic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id="{7E0FC19E-E0D0-4D63-99B7-58D1E32769AE}"/>
              </a:ext>
            </a:extLst>
          </p:cNvPr>
          <p:cNvSpPr/>
          <p:nvPr/>
        </p:nvSpPr>
        <p:spPr>
          <a:xfrm>
            <a:off x="311150" y="1057809"/>
            <a:ext cx="10075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1600" b="1" i="1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Используя</a:t>
            </a:r>
            <a:r>
              <a:rPr lang="en-us" sz="1600" b="1" i="1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и </a:t>
            </a:r>
            <a:r>
              <a:rPr lang="en-us" sz="1600" b="1" i="1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выбрасывая</a:t>
            </a:r>
            <a:r>
              <a:rPr lang="en-us" sz="1600" b="1" i="1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1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одноразовое</a:t>
            </a:r>
            <a:r>
              <a:rPr lang="en-us" sz="1600" b="1" i="1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600" b="1" i="1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мы</a:t>
            </a:r>
            <a:r>
              <a:rPr lang="en-us" sz="1600" b="1" i="1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1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отнимаем</a:t>
            </a:r>
            <a:r>
              <a:rPr lang="en-us" sz="1600" b="1" i="1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1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будущее</a:t>
            </a:r>
            <a:r>
              <a:rPr lang="en-us" sz="1600" b="1" i="1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у </a:t>
            </a:r>
            <a:r>
              <a:rPr lang="en-us" sz="1600" b="1" i="1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наших</a:t>
            </a:r>
            <a:r>
              <a:rPr lang="en-us" sz="1600" b="1" i="1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1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детей</a:t>
            </a:r>
            <a:r>
              <a:rPr lang="en-us" sz="1600" b="1" i="1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и </a:t>
            </a:r>
            <a:r>
              <a:rPr lang="en-us" sz="1600" b="1" i="1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приближаем</a:t>
            </a:r>
            <a:r>
              <a:rPr lang="en-us" sz="1600" b="1" i="1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1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конец</a:t>
            </a:r>
            <a:r>
              <a:rPr lang="en-us" sz="1600" b="1" i="1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1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света</a:t>
            </a:r>
            <a:r>
              <a:rPr lang="en-us" sz="1600" b="1" i="1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(с)</a:t>
            </a:r>
          </a:p>
        </p:txBody>
      </p:sp>
      <p:pic>
        <p:nvPicPr>
          <p:cNvPr id="12" name="Picture 2" descr="D:\images.png">
            <a:extLst>
              <a:ext uri="{FF2B5EF4-FFF2-40B4-BE49-F238E27FC236}">
                <a16:creationId xmlns:a16="http://schemas.microsoft.com/office/drawing/2014/main" id="{F296C016-AA09-47C7-9733-436D62E4D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19497" b="20024"/>
          <a:stretch>
            <a:fillRect/>
          </a:stretch>
        </p:blipFill>
        <p:spPr bwMode="auto">
          <a:xfrm>
            <a:off x="5768580" y="5672926"/>
            <a:ext cx="1666875" cy="1008112"/>
          </a:xfrm>
          <a:prstGeom prst="rect">
            <a:avLst/>
          </a:prstGeom>
          <a:noFill/>
        </p:spPr>
      </p:pic>
      <p:pic>
        <p:nvPicPr>
          <p:cNvPr id="17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F8FDD049-875F-4306-934F-B944CFB2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615" y="2528659"/>
            <a:ext cx="360040" cy="364203"/>
          </a:xfrm>
          <a:prstGeom prst="rect">
            <a:avLst/>
          </a:prstGeom>
          <a:noFill/>
        </p:spPr>
      </p:pic>
      <p:pic>
        <p:nvPicPr>
          <p:cNvPr id="18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19BBA480-C754-4247-BDDC-872BB9C9B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8540" y="3178251"/>
            <a:ext cx="360040" cy="364203"/>
          </a:xfrm>
          <a:prstGeom prst="rect">
            <a:avLst/>
          </a:prstGeom>
          <a:noFill/>
        </p:spPr>
      </p:pic>
      <p:pic>
        <p:nvPicPr>
          <p:cNvPr id="19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2E80A177-AA14-41DF-BD07-CAD6164BD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0481" y="3762967"/>
            <a:ext cx="360040" cy="364203"/>
          </a:xfrm>
          <a:prstGeom prst="rect">
            <a:avLst/>
          </a:prstGeom>
          <a:noFill/>
        </p:spPr>
      </p:pic>
      <p:pic>
        <p:nvPicPr>
          <p:cNvPr id="20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51998157-A5FE-4C6F-B6DD-C638205B3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8229" y="4339695"/>
            <a:ext cx="360040" cy="364203"/>
          </a:xfrm>
          <a:prstGeom prst="rect">
            <a:avLst/>
          </a:prstGeom>
          <a:noFill/>
        </p:spPr>
      </p:pic>
      <p:sp>
        <p:nvSpPr>
          <p:cNvPr id="21" name="Прямоугольник 5">
            <a:extLst>
              <a:ext uri="{FF2B5EF4-FFF2-40B4-BE49-F238E27FC236}">
                <a16:creationId xmlns:a16="http://schemas.microsoft.com/office/drawing/2014/main" id="{9EA0E9DA-678D-4DBC-AA1D-9A48CCC6C0DF}"/>
              </a:ext>
            </a:extLst>
          </p:cNvPr>
          <p:cNvSpPr/>
          <p:nvPr/>
        </p:nvSpPr>
        <p:spPr>
          <a:xfrm>
            <a:off x="847678" y="1827030"/>
            <a:ext cx="53419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Вещи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которые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больше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не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нужны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тебе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могут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быть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использованы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другими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людьми</a:t>
            </a:r>
            <a:endParaRPr lang="en-us" sz="1600" b="1" i="0" u="none" baseline="0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2" name="Прямоугольник 12">
            <a:extLst>
              <a:ext uri="{FF2B5EF4-FFF2-40B4-BE49-F238E27FC236}">
                <a16:creationId xmlns:a16="http://schemas.microsoft.com/office/drawing/2014/main" id="{DA6AE471-170A-444C-9C73-56DD424585D5}"/>
              </a:ext>
            </a:extLst>
          </p:cNvPr>
          <p:cNvSpPr/>
          <p:nvPr/>
        </p:nvSpPr>
        <p:spPr>
          <a:xfrm>
            <a:off x="832653" y="2528659"/>
            <a:ext cx="8406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Отдавай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ненужные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вещи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на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благотворительность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3" name="Прямоугольник 17">
            <a:extLst>
              <a:ext uri="{FF2B5EF4-FFF2-40B4-BE49-F238E27FC236}">
                <a16:creationId xmlns:a16="http://schemas.microsoft.com/office/drawing/2014/main" id="{401FB9EC-BABB-497A-AC8D-127FDF33F402}"/>
              </a:ext>
            </a:extLst>
          </p:cNvPr>
          <p:cNvSpPr/>
          <p:nvPr/>
        </p:nvSpPr>
        <p:spPr>
          <a:xfrm>
            <a:off x="5770143" y="3089015"/>
            <a:ext cx="6063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Продавай через специализированные сервисы.</a:t>
            </a:r>
            <a:endParaRPr lang="en-us" sz="1600" b="1" dirty="0">
              <a:latin typeface="Calibri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B1772F-6054-452E-8124-0198B5643EF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5815" t="23644" r="16090" b="16159"/>
          <a:stretch/>
        </p:blipFill>
        <p:spPr>
          <a:xfrm>
            <a:off x="319421" y="3303842"/>
            <a:ext cx="4947051" cy="2842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709719-890A-4F46-B12C-01F594809F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7143" y="1532360"/>
            <a:ext cx="2254370" cy="7257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DC4540-C78A-416E-B0A1-9C971DFAEF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4092" y="1829119"/>
            <a:ext cx="1122110" cy="1311097"/>
          </a:xfrm>
          <a:prstGeom prst="rect">
            <a:avLst/>
          </a:prstGeom>
        </p:spPr>
      </p:pic>
      <p:sp>
        <p:nvSpPr>
          <p:cNvPr id="27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-794152" y="567949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Reuse</a:t>
            </a:r>
          </a:p>
        </p:txBody>
      </p:sp>
      <p:sp>
        <p:nvSpPr>
          <p:cNvPr id="28" name="Прямоугольник 17">
            <a:extLst>
              <a:ext uri="{FF2B5EF4-FFF2-40B4-BE49-F238E27FC236}">
                <a16:creationId xmlns:a16="http://schemas.microsoft.com/office/drawing/2014/main" id="{401FB9EC-BABB-497A-AC8D-127FDF33F402}"/>
              </a:ext>
            </a:extLst>
          </p:cNvPr>
          <p:cNvSpPr/>
          <p:nvPr/>
        </p:nvSpPr>
        <p:spPr>
          <a:xfrm>
            <a:off x="5770143" y="3688621"/>
            <a:ext cx="6063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Покупай вещи, бывшие в употреблении.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9" name="Прямоугольник 17">
            <a:extLst>
              <a:ext uri="{FF2B5EF4-FFF2-40B4-BE49-F238E27FC236}">
                <a16:creationId xmlns:a16="http://schemas.microsoft.com/office/drawing/2014/main" id="{401FB9EC-BABB-497A-AC8D-127FDF33F402}"/>
              </a:ext>
            </a:extLst>
          </p:cNvPr>
          <p:cNvSpPr/>
          <p:nvPr/>
        </p:nvSpPr>
        <p:spPr>
          <a:xfrm>
            <a:off x="5768580" y="4190787"/>
            <a:ext cx="64885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Организуй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сам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или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прими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участие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в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Дармарке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фрибукинге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30" name="Прямоугольник 17">
            <a:extLst>
              <a:ext uri="{FF2B5EF4-FFF2-40B4-BE49-F238E27FC236}">
                <a16:creationId xmlns:a16="http://schemas.microsoft.com/office/drawing/2014/main" id="{401FB9EC-BABB-497A-AC8D-127FDF33F402}"/>
              </a:ext>
            </a:extLst>
          </p:cNvPr>
          <p:cNvSpPr/>
          <p:nvPr/>
        </p:nvSpPr>
        <p:spPr>
          <a:xfrm>
            <a:off x="5123120" y="3340796"/>
            <a:ext cx="6063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Sell through specialized services.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Прямоугольник 17">
            <a:extLst>
              <a:ext uri="{FF2B5EF4-FFF2-40B4-BE49-F238E27FC236}">
                <a16:creationId xmlns:a16="http://schemas.microsoft.com/office/drawing/2014/main" id="{401FB9EC-BABB-497A-AC8D-127FDF33F402}"/>
              </a:ext>
            </a:extLst>
          </p:cNvPr>
          <p:cNvSpPr/>
          <p:nvPr/>
        </p:nvSpPr>
        <p:spPr>
          <a:xfrm>
            <a:off x="5101372" y="3807600"/>
            <a:ext cx="6063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Buy used items.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Прямоугольник 17">
            <a:extLst>
              <a:ext uri="{FF2B5EF4-FFF2-40B4-BE49-F238E27FC236}">
                <a16:creationId xmlns:a16="http://schemas.microsoft.com/office/drawing/2014/main" id="{401FB9EC-BABB-497A-AC8D-127FDF33F402}"/>
              </a:ext>
            </a:extLst>
          </p:cNvPr>
          <p:cNvSpPr/>
          <p:nvPr/>
        </p:nvSpPr>
        <p:spPr>
          <a:xfrm>
            <a:off x="4888647" y="4449789"/>
            <a:ext cx="64885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Organize or take part in a </a:t>
            </a:r>
            <a:r>
              <a:rPr lang="en-us" sz="1600" b="1" i="1" u="non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Darmark</a:t>
            </a: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600" b="1" i="1" u="non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freebooking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3" name="Прямоугольник 5">
            <a:extLst>
              <a:ext uri="{FF2B5EF4-FFF2-40B4-BE49-F238E27FC236}">
                <a16:creationId xmlns:a16="http://schemas.microsoft.com/office/drawing/2014/main" id="{9EA0E9DA-678D-4DBC-AA1D-9A48CCC6C0DF}"/>
              </a:ext>
            </a:extLst>
          </p:cNvPr>
          <p:cNvSpPr/>
          <p:nvPr/>
        </p:nvSpPr>
        <p:spPr>
          <a:xfrm>
            <a:off x="3931058" y="2142053"/>
            <a:ext cx="53419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Things that you no longer need can be used by other people</a:t>
            </a:r>
          </a:p>
        </p:txBody>
      </p:sp>
      <p:sp>
        <p:nvSpPr>
          <p:cNvPr id="34" name="Прямоугольник 12">
            <a:extLst>
              <a:ext uri="{FF2B5EF4-FFF2-40B4-BE49-F238E27FC236}">
                <a16:creationId xmlns:a16="http://schemas.microsoft.com/office/drawing/2014/main" id="{DA6AE471-170A-444C-9C73-56DD424585D5}"/>
              </a:ext>
            </a:extLst>
          </p:cNvPr>
          <p:cNvSpPr/>
          <p:nvPr/>
        </p:nvSpPr>
        <p:spPr>
          <a:xfrm>
            <a:off x="832653" y="2795774"/>
            <a:ext cx="8406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Give things you are not using any more to charity.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5" name="Прямоугольник 13">
            <a:extLst>
              <a:ext uri="{FF2B5EF4-FFF2-40B4-BE49-F238E27FC236}">
                <a16:creationId xmlns:a16="http://schemas.microsoft.com/office/drawing/2014/main" id="{7E0FC19E-E0D0-4D63-99B7-58D1E32769AE}"/>
              </a:ext>
            </a:extLst>
          </p:cNvPr>
          <p:cNvSpPr/>
          <p:nvPr/>
        </p:nvSpPr>
        <p:spPr>
          <a:xfrm>
            <a:off x="1726113" y="1328846"/>
            <a:ext cx="10075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Using and throwing away one-time, we take away the future from our children and bring the end of the world closer (c)</a:t>
            </a:r>
          </a:p>
        </p:txBody>
      </p:sp>
    </p:spTree>
    <p:extLst>
      <p:ext uri="{BB962C8B-B14F-4D97-AF65-F5344CB8AC3E}">
        <p14:creationId xmlns:p14="http://schemas.microsoft.com/office/powerpoint/2010/main" val="2233002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92049" y="176962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endParaRPr lang="en-us" dirty="0">
              <a:latin typeface="Calibri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210530"/>
            <a:ext cx="6380454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8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Переработай</a:t>
            </a: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901AEDD-8872-49F2-93A1-03DA009F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pic>
        <p:nvPicPr>
          <p:cNvPr id="9" name="Picture 7" descr="D:\recycle-bins-with-different-types-of-waste-vector-9062432.jpg">
            <a:extLst>
              <a:ext uri="{FF2B5EF4-FFF2-40B4-BE49-F238E27FC236}">
                <a16:creationId xmlns:a16="http://schemas.microsoft.com/office/drawing/2014/main" id="{912E283D-82E6-4132-AE74-DDCA986F2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8810"/>
          <a:stretch>
            <a:fillRect/>
          </a:stretch>
        </p:blipFill>
        <p:spPr bwMode="auto">
          <a:xfrm>
            <a:off x="9274567" y="3006897"/>
            <a:ext cx="2266593" cy="2232249"/>
          </a:xfrm>
          <a:prstGeom prst="rect">
            <a:avLst/>
          </a:prstGeom>
          <a:noFill/>
        </p:spPr>
      </p:pic>
      <p:pic>
        <p:nvPicPr>
          <p:cNvPr id="10" name="Picture 6" descr="D:\slide-31.jpg">
            <a:extLst>
              <a:ext uri="{FF2B5EF4-FFF2-40B4-BE49-F238E27FC236}">
                <a16:creationId xmlns:a16="http://schemas.microsoft.com/office/drawing/2014/main" id="{DED56FB5-21DA-4A05-9FAD-AB63666D6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8985" y="5258005"/>
            <a:ext cx="1252175" cy="1484775"/>
          </a:xfrm>
          <a:prstGeom prst="rect">
            <a:avLst/>
          </a:prstGeom>
          <a:noFill/>
        </p:spPr>
      </p:pic>
      <p:sp>
        <p:nvSpPr>
          <p:cNvPr id="11" name="Прямоугольник 15">
            <a:extLst>
              <a:ext uri="{FF2B5EF4-FFF2-40B4-BE49-F238E27FC236}">
                <a16:creationId xmlns:a16="http://schemas.microsoft.com/office/drawing/2014/main" id="{B8784269-8BD2-40C8-93CC-ADE7A9748FF9}"/>
              </a:ext>
            </a:extLst>
          </p:cNvPr>
          <p:cNvSpPr/>
          <p:nvPr/>
        </p:nvSpPr>
        <p:spPr>
          <a:xfrm>
            <a:off x="6752446" y="1174074"/>
            <a:ext cx="50894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600" b="1" i="1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Переработка</a:t>
            </a:r>
            <a:r>
              <a:rPr lang="en-us" sz="1600" b="1" i="1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1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мусора</a:t>
            </a:r>
            <a:r>
              <a:rPr lang="en-us" sz="1600" b="1" i="1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- </a:t>
            </a:r>
            <a:r>
              <a:rPr lang="en-us" sz="1600" b="1" i="1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это</a:t>
            </a:r>
            <a:r>
              <a:rPr lang="en-us" sz="1600" b="1" i="1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1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реинкарнация</a:t>
            </a:r>
            <a:r>
              <a:rPr lang="en-us" sz="1600" b="1" i="1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1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вещей</a:t>
            </a:r>
            <a:r>
              <a:rPr lang="en-us" sz="1600" b="1" i="1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(с)</a:t>
            </a:r>
          </a:p>
        </p:txBody>
      </p:sp>
      <p:sp>
        <p:nvSpPr>
          <p:cNvPr id="12" name="Прямоугольник 16">
            <a:extLst>
              <a:ext uri="{FF2B5EF4-FFF2-40B4-BE49-F238E27FC236}">
                <a16:creationId xmlns:a16="http://schemas.microsoft.com/office/drawing/2014/main" id="{B61E4CA5-247D-48E8-8C88-B39DBA7AC5C8}"/>
              </a:ext>
            </a:extLst>
          </p:cNvPr>
          <p:cNvSpPr/>
          <p:nvPr/>
        </p:nvSpPr>
        <p:spPr>
          <a:xfrm>
            <a:off x="911368" y="1041092"/>
            <a:ext cx="6483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Переработка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мусора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-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это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крайнее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решение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:</a:t>
            </a:r>
            <a:endParaRPr lang="en-us" sz="1400" b="1" dirty="0">
              <a:latin typeface="Calibri" pitchFamily="34" charset="0"/>
            </a:endParaRPr>
          </a:p>
        </p:txBody>
      </p:sp>
      <p:pic>
        <p:nvPicPr>
          <p:cNvPr id="15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0BE60832-24A3-4658-9591-F38704EA3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493" y="3727533"/>
            <a:ext cx="360040" cy="364203"/>
          </a:xfrm>
          <a:prstGeom prst="rect">
            <a:avLst/>
          </a:prstGeom>
          <a:noFill/>
        </p:spPr>
      </p:pic>
      <p:pic>
        <p:nvPicPr>
          <p:cNvPr id="16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881D6665-A868-48C2-A3B9-9D40A4340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243" y="5402070"/>
            <a:ext cx="360040" cy="364203"/>
          </a:xfrm>
          <a:prstGeom prst="rect">
            <a:avLst/>
          </a:prstGeom>
          <a:noFill/>
        </p:spPr>
      </p:pic>
      <p:pic>
        <p:nvPicPr>
          <p:cNvPr id="17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22CC7889-5C38-4097-BE10-D6A1BAC8B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159" y="6022949"/>
            <a:ext cx="360040" cy="364203"/>
          </a:xfrm>
          <a:prstGeom prst="rect">
            <a:avLst/>
          </a:prstGeom>
          <a:noFill/>
        </p:spPr>
      </p:pic>
      <p:sp>
        <p:nvSpPr>
          <p:cNvPr id="18" name="Прямоугольник 14">
            <a:extLst>
              <a:ext uri="{FF2B5EF4-FFF2-40B4-BE49-F238E27FC236}">
                <a16:creationId xmlns:a16="http://schemas.microsoft.com/office/drawing/2014/main" id="{DCB08A42-00D0-44CF-A8A7-1FA977D285A8}"/>
              </a:ext>
            </a:extLst>
          </p:cNvPr>
          <p:cNvSpPr/>
          <p:nvPr/>
        </p:nvSpPr>
        <p:spPr>
          <a:xfrm>
            <a:off x="943623" y="2923920"/>
            <a:ext cx="7682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Переработка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1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тонны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бумаги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сохраняет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: 17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деревьев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683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галлона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нефти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7000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галлонов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воды</a:t>
            </a:r>
            <a:endParaRPr lang="en-us" sz="1400" b="1" dirty="0">
              <a:latin typeface="Calibri" pitchFamily="34" charset="0"/>
            </a:endParaRPr>
          </a:p>
        </p:txBody>
      </p:sp>
      <p:pic>
        <p:nvPicPr>
          <p:cNvPr id="19" name="Picture 5" descr="D:\0kyISl6ILBA.jpg">
            <a:extLst>
              <a:ext uri="{FF2B5EF4-FFF2-40B4-BE49-F238E27FC236}">
                <a16:creationId xmlns:a16="http://schemas.microsoft.com/office/drawing/2014/main" id="{694054A1-53AD-446E-BD4B-02AE34CD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91403" y="2173335"/>
            <a:ext cx="2016224" cy="694841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1DAF5E-EE90-494F-A074-99545D886C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02114" y="2819994"/>
            <a:ext cx="557927" cy="537005"/>
          </a:xfrm>
          <a:prstGeom prst="rect">
            <a:avLst/>
          </a:prstGeom>
        </p:spPr>
      </p:pic>
      <p:sp>
        <p:nvSpPr>
          <p:cNvPr id="20" name="Прямоугольник 15">
            <a:extLst>
              <a:ext uri="{FF2B5EF4-FFF2-40B4-BE49-F238E27FC236}">
                <a16:creationId xmlns:a16="http://schemas.microsoft.com/office/drawing/2014/main" id="{B8784269-8BD2-40C8-93CC-ADE7A9748FF9}"/>
              </a:ext>
            </a:extLst>
          </p:cNvPr>
          <p:cNvSpPr/>
          <p:nvPr/>
        </p:nvSpPr>
        <p:spPr>
          <a:xfrm>
            <a:off x="6697157" y="1477471"/>
            <a:ext cx="50894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Garbage recycling is the reincarnation of things (c)</a:t>
            </a:r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550810"/>
            <a:ext cx="3315544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Recycle</a:t>
            </a:r>
          </a:p>
        </p:txBody>
      </p:sp>
      <p:sp>
        <p:nvSpPr>
          <p:cNvPr id="22" name="Прямоугольник 14">
            <a:extLst>
              <a:ext uri="{FF2B5EF4-FFF2-40B4-BE49-F238E27FC236}">
                <a16:creationId xmlns:a16="http://schemas.microsoft.com/office/drawing/2014/main" id="{DCB08A42-00D0-44CF-A8A7-1FA977D285A8}"/>
              </a:ext>
            </a:extLst>
          </p:cNvPr>
          <p:cNvSpPr/>
          <p:nvPr/>
        </p:nvSpPr>
        <p:spPr>
          <a:xfrm>
            <a:off x="2965435" y="3221851"/>
            <a:ext cx="5593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Recycling 1 ton of paper saves: 17 trees, 683 gallons of oil, 7,000 gallons of water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3" name="Прямоугольник 14">
            <a:extLst>
              <a:ext uri="{FF2B5EF4-FFF2-40B4-BE49-F238E27FC236}">
                <a16:creationId xmlns:a16="http://schemas.microsoft.com/office/drawing/2014/main" id="{DCB08A42-00D0-44CF-A8A7-1FA977D285A8}"/>
              </a:ext>
            </a:extLst>
          </p:cNvPr>
          <p:cNvSpPr/>
          <p:nvPr/>
        </p:nvSpPr>
        <p:spPr>
          <a:xfrm>
            <a:off x="1118731" y="5421437"/>
            <a:ext cx="8516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Собирай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отдельно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и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сдавай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на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переработку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опасные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отходы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24" name="Прямоугольник 14">
            <a:extLst>
              <a:ext uri="{FF2B5EF4-FFF2-40B4-BE49-F238E27FC236}">
                <a16:creationId xmlns:a16="http://schemas.microsoft.com/office/drawing/2014/main" id="{DCB08A42-00D0-44CF-A8A7-1FA977D285A8}"/>
              </a:ext>
            </a:extLst>
          </p:cNvPr>
          <p:cNvSpPr/>
          <p:nvPr/>
        </p:nvSpPr>
        <p:spPr>
          <a:xfrm>
            <a:off x="1118731" y="3649008"/>
            <a:ext cx="8516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- Найди пункты приема или специальные контейнеры,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26" name="Прямоугольник 14">
            <a:extLst>
              <a:ext uri="{FF2B5EF4-FFF2-40B4-BE49-F238E27FC236}">
                <a16:creationId xmlns:a16="http://schemas.microsoft.com/office/drawing/2014/main" id="{DCB08A42-00D0-44CF-A8A7-1FA977D285A8}"/>
              </a:ext>
            </a:extLst>
          </p:cNvPr>
          <p:cNvSpPr/>
          <p:nvPr/>
        </p:nvSpPr>
        <p:spPr>
          <a:xfrm>
            <a:off x="1118731" y="6079150"/>
            <a:ext cx="8516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Проводи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уборки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только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с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раздельным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сбором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и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сдавай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все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ненужное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на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переработку</a:t>
            </a:r>
            <a:endParaRPr lang="en-us" sz="1400" b="1" i="0" u="none" baseline="0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7" name="Прямоугольник 14">
            <a:extLst>
              <a:ext uri="{FF2B5EF4-FFF2-40B4-BE49-F238E27FC236}">
                <a16:creationId xmlns:a16="http://schemas.microsoft.com/office/drawing/2014/main" id="{DCB08A42-00D0-44CF-A8A7-1FA977D285A8}"/>
              </a:ext>
            </a:extLst>
          </p:cNvPr>
          <p:cNvSpPr/>
          <p:nvPr/>
        </p:nvSpPr>
        <p:spPr>
          <a:xfrm>
            <a:off x="2965435" y="5654363"/>
            <a:ext cx="55931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4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Collect separately and recycle hazardous waste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8" name="Прямоугольник 14">
            <a:extLst>
              <a:ext uri="{FF2B5EF4-FFF2-40B4-BE49-F238E27FC236}">
                <a16:creationId xmlns:a16="http://schemas.microsoft.com/office/drawing/2014/main" id="{DCB08A42-00D0-44CF-A8A7-1FA977D285A8}"/>
              </a:ext>
            </a:extLst>
          </p:cNvPr>
          <p:cNvSpPr/>
          <p:nvPr/>
        </p:nvSpPr>
        <p:spPr>
          <a:xfrm>
            <a:off x="2965435" y="6302551"/>
            <a:ext cx="5593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Carry out cleaning only with a separate collection and hand over all unnecessary things for recycling</a:t>
            </a:r>
          </a:p>
        </p:txBody>
      </p:sp>
      <p:sp>
        <p:nvSpPr>
          <p:cNvPr id="30" name="Прямоугольник 14">
            <a:extLst>
              <a:ext uri="{FF2B5EF4-FFF2-40B4-BE49-F238E27FC236}">
                <a16:creationId xmlns:a16="http://schemas.microsoft.com/office/drawing/2014/main" id="{DCB08A42-00D0-44CF-A8A7-1FA977D285A8}"/>
              </a:ext>
            </a:extLst>
          </p:cNvPr>
          <p:cNvSpPr/>
          <p:nvPr/>
        </p:nvSpPr>
        <p:spPr>
          <a:xfrm>
            <a:off x="1118731" y="4102277"/>
            <a:ext cx="8516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- Узнай, что они принимают,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31" name="Прямоугольник 14">
            <a:extLst>
              <a:ext uri="{FF2B5EF4-FFF2-40B4-BE49-F238E27FC236}">
                <a16:creationId xmlns:a16="http://schemas.microsoft.com/office/drawing/2014/main" id="{DCB08A42-00D0-44CF-A8A7-1FA977D285A8}"/>
              </a:ext>
            </a:extLst>
          </p:cNvPr>
          <p:cNvSpPr/>
          <p:nvPr/>
        </p:nvSpPr>
        <p:spPr>
          <a:xfrm>
            <a:off x="1118731" y="4561244"/>
            <a:ext cx="8516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-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Собирай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мусор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раздельно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и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сдавай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его</a:t>
            </a:r>
            <a:r>
              <a:rPr lang="en-us" sz="1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на </a:t>
            </a:r>
            <a:r>
              <a:rPr lang="en-us" sz="1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переработку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32" name="Прямоугольник 14">
            <a:extLst>
              <a:ext uri="{FF2B5EF4-FFF2-40B4-BE49-F238E27FC236}">
                <a16:creationId xmlns:a16="http://schemas.microsoft.com/office/drawing/2014/main" id="{DCB08A42-00D0-44CF-A8A7-1FA977D285A8}"/>
              </a:ext>
            </a:extLst>
          </p:cNvPr>
          <p:cNvSpPr/>
          <p:nvPr/>
        </p:nvSpPr>
        <p:spPr>
          <a:xfrm>
            <a:off x="2965435" y="3852906"/>
            <a:ext cx="55931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- Find reception points or special containers,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3" name="Прямоугольник 14">
            <a:extLst>
              <a:ext uri="{FF2B5EF4-FFF2-40B4-BE49-F238E27FC236}">
                <a16:creationId xmlns:a16="http://schemas.microsoft.com/office/drawing/2014/main" id="{DCB08A42-00D0-44CF-A8A7-1FA977D285A8}"/>
              </a:ext>
            </a:extLst>
          </p:cNvPr>
          <p:cNvSpPr/>
          <p:nvPr/>
        </p:nvSpPr>
        <p:spPr>
          <a:xfrm>
            <a:off x="2965435" y="4301915"/>
            <a:ext cx="55931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4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- Find out what they take,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4" name="Прямоугольник 14">
            <a:extLst>
              <a:ext uri="{FF2B5EF4-FFF2-40B4-BE49-F238E27FC236}">
                <a16:creationId xmlns:a16="http://schemas.microsoft.com/office/drawing/2014/main" id="{DCB08A42-00D0-44CF-A8A7-1FA977D285A8}"/>
              </a:ext>
            </a:extLst>
          </p:cNvPr>
          <p:cNvSpPr/>
          <p:nvPr/>
        </p:nvSpPr>
        <p:spPr>
          <a:xfrm>
            <a:off x="2965435" y="4765142"/>
            <a:ext cx="55931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- Collect garbage separately and hand it over for recycling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5" name="Прямоугольник 16">
            <a:extLst>
              <a:ext uri="{FF2B5EF4-FFF2-40B4-BE49-F238E27FC236}">
                <a16:creationId xmlns:a16="http://schemas.microsoft.com/office/drawing/2014/main" id="{B61E4CA5-247D-48E8-8C88-B39DBA7AC5C8}"/>
              </a:ext>
            </a:extLst>
          </p:cNvPr>
          <p:cNvSpPr/>
          <p:nvPr/>
        </p:nvSpPr>
        <p:spPr>
          <a:xfrm>
            <a:off x="850922" y="1470386"/>
            <a:ext cx="108711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14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не все виды отходов поддаются переработке, </a:t>
            </a:r>
          </a:p>
        </p:txBody>
      </p:sp>
      <p:sp>
        <p:nvSpPr>
          <p:cNvPr id="36" name="Прямоугольник 16">
            <a:extLst>
              <a:ext uri="{FF2B5EF4-FFF2-40B4-BE49-F238E27FC236}">
                <a16:creationId xmlns:a16="http://schemas.microsoft.com/office/drawing/2014/main" id="{B61E4CA5-247D-48E8-8C88-B39DBA7AC5C8}"/>
              </a:ext>
            </a:extLst>
          </p:cNvPr>
          <p:cNvSpPr/>
          <p:nvPr/>
        </p:nvSpPr>
        <p:spPr>
          <a:xfrm>
            <a:off x="850922" y="1928979"/>
            <a:ext cx="108711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14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большинство материалов нельзя перерабатывать бесконечно,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37" name="Прямоугольник 16">
            <a:extLst>
              <a:ext uri="{FF2B5EF4-FFF2-40B4-BE49-F238E27FC236}">
                <a16:creationId xmlns:a16="http://schemas.microsoft.com/office/drawing/2014/main" id="{B61E4CA5-247D-48E8-8C88-B39DBA7AC5C8}"/>
              </a:ext>
            </a:extLst>
          </p:cNvPr>
          <p:cNvSpPr/>
          <p:nvPr/>
        </p:nvSpPr>
        <p:spPr>
          <a:xfrm>
            <a:off x="850922" y="2354310"/>
            <a:ext cx="108711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Tx/>
              <a:buChar char="-"/>
            </a:pPr>
            <a:r>
              <a:rPr lang="en-us" sz="14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при переработке тратится ресурсы, создаются эмиссии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38" name="Прямоугольник 16">
            <a:extLst>
              <a:ext uri="{FF2B5EF4-FFF2-40B4-BE49-F238E27FC236}">
                <a16:creationId xmlns:a16="http://schemas.microsoft.com/office/drawing/2014/main" id="{B61E4CA5-247D-48E8-8C88-B39DBA7AC5C8}"/>
              </a:ext>
            </a:extLst>
          </p:cNvPr>
          <p:cNvSpPr/>
          <p:nvPr/>
        </p:nvSpPr>
        <p:spPr>
          <a:xfrm>
            <a:off x="850921" y="1650661"/>
            <a:ext cx="5860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0">
              <a:buFontTx/>
              <a:buChar char="-"/>
            </a:pPr>
            <a:r>
              <a:rPr lang="en-us" sz="1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not all types of waste are recyclable, </a:t>
            </a:r>
          </a:p>
        </p:txBody>
      </p:sp>
      <p:sp>
        <p:nvSpPr>
          <p:cNvPr id="39" name="Прямоугольник 16">
            <a:extLst>
              <a:ext uri="{FF2B5EF4-FFF2-40B4-BE49-F238E27FC236}">
                <a16:creationId xmlns:a16="http://schemas.microsoft.com/office/drawing/2014/main" id="{B61E4CA5-247D-48E8-8C88-B39DBA7AC5C8}"/>
              </a:ext>
            </a:extLst>
          </p:cNvPr>
          <p:cNvSpPr/>
          <p:nvPr/>
        </p:nvSpPr>
        <p:spPr>
          <a:xfrm>
            <a:off x="850922" y="2109254"/>
            <a:ext cx="5860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0">
              <a:buFontTx/>
              <a:buChar char="-"/>
            </a:pPr>
            <a:r>
              <a:rPr lang="en-us" sz="1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most materials cannot be recycled endlessly,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0" name="Прямоугольник 16">
            <a:extLst>
              <a:ext uri="{FF2B5EF4-FFF2-40B4-BE49-F238E27FC236}">
                <a16:creationId xmlns:a16="http://schemas.microsoft.com/office/drawing/2014/main" id="{B61E4CA5-247D-48E8-8C88-B39DBA7AC5C8}"/>
              </a:ext>
            </a:extLst>
          </p:cNvPr>
          <p:cNvSpPr/>
          <p:nvPr/>
        </p:nvSpPr>
        <p:spPr>
          <a:xfrm>
            <a:off x="850922" y="2534585"/>
            <a:ext cx="5901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0">
              <a:buFontTx/>
              <a:buChar char="-"/>
            </a:pPr>
            <a:r>
              <a:rPr lang="en-us" sz="1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recycling spends resources and create emissions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1" name="Прямоугольник 16">
            <a:extLst>
              <a:ext uri="{FF2B5EF4-FFF2-40B4-BE49-F238E27FC236}">
                <a16:creationId xmlns:a16="http://schemas.microsoft.com/office/drawing/2014/main" id="{B61E4CA5-247D-48E8-8C88-B39DBA7AC5C8}"/>
              </a:ext>
            </a:extLst>
          </p:cNvPr>
          <p:cNvSpPr/>
          <p:nvPr/>
        </p:nvSpPr>
        <p:spPr>
          <a:xfrm>
            <a:off x="850921" y="1240721"/>
            <a:ext cx="57398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Garbage recycling is an extreme solution: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93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92049" y="176962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210530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b="0" i="0" u="none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Recycle - Уровень PRO</a:t>
            </a:r>
            <a:endParaRPr lang="en-us" sz="28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901AEDD-8872-49F2-93A1-03DA009F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pic>
        <p:nvPicPr>
          <p:cNvPr id="9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4CF63A6B-C32C-403C-8D46-7AC0E400B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219" y="5744223"/>
            <a:ext cx="360040" cy="364203"/>
          </a:xfrm>
          <a:prstGeom prst="rect">
            <a:avLst/>
          </a:prstGeom>
          <a:noFill/>
        </p:spPr>
      </p:pic>
      <p:pic>
        <p:nvPicPr>
          <p:cNvPr id="10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77DD1FE8-2C92-4B44-BC40-3ABB39AD1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2754" y="5744222"/>
            <a:ext cx="360040" cy="364203"/>
          </a:xfrm>
          <a:prstGeom prst="rect">
            <a:avLst/>
          </a:prstGeom>
          <a:noFill/>
        </p:spPr>
      </p:pic>
      <p:pic>
        <p:nvPicPr>
          <p:cNvPr id="11" name="Picture 2" descr="D:\7-45.jpg">
            <a:extLst>
              <a:ext uri="{FF2B5EF4-FFF2-40B4-BE49-F238E27FC236}">
                <a16:creationId xmlns:a16="http://schemas.microsoft.com/office/drawing/2014/main" id="{BCC198CD-B76C-4DFE-AECA-3816B8E9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6875" y="4305473"/>
            <a:ext cx="2592288" cy="194814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4D303-6823-4183-877E-C93E78CC62B7}"/>
              </a:ext>
            </a:extLst>
          </p:cNvPr>
          <p:cNvSpPr txBox="1"/>
          <p:nvPr/>
        </p:nvSpPr>
        <p:spPr>
          <a:xfrm>
            <a:off x="333843" y="1911654"/>
            <a:ext cx="303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Пищевые отходы</a:t>
            </a:r>
          </a:p>
        </p:txBody>
      </p:sp>
      <p:sp>
        <p:nvSpPr>
          <p:cNvPr id="5" name="Стрелка: штриховая вправо 4">
            <a:extLst>
              <a:ext uri="{FF2B5EF4-FFF2-40B4-BE49-F238E27FC236}">
                <a16:creationId xmlns:a16="http://schemas.microsoft.com/office/drawing/2014/main" id="{F74F2CFC-013C-44A9-813D-8D4A746EF53C}"/>
              </a:ext>
            </a:extLst>
          </p:cNvPr>
          <p:cNvSpPr/>
          <p:nvPr/>
        </p:nvSpPr>
        <p:spPr>
          <a:xfrm>
            <a:off x="3400369" y="2029100"/>
            <a:ext cx="899582" cy="34409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576F79-F39C-4B5C-B704-FFB7D6A87F17}"/>
              </a:ext>
            </a:extLst>
          </p:cNvPr>
          <p:cNvSpPr txBox="1"/>
          <p:nvPr/>
        </p:nvSpPr>
        <p:spPr>
          <a:xfrm>
            <a:off x="4373432" y="1919077"/>
            <a:ext cx="1323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i="0" u="none" baseline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Свалка</a:t>
            </a:r>
          </a:p>
        </p:txBody>
      </p:sp>
      <p:sp>
        <p:nvSpPr>
          <p:cNvPr id="14" name="Стрелка: штриховая вправо 13">
            <a:extLst>
              <a:ext uri="{FF2B5EF4-FFF2-40B4-BE49-F238E27FC236}">
                <a16:creationId xmlns:a16="http://schemas.microsoft.com/office/drawing/2014/main" id="{318B88ED-36D7-4C17-8D3E-35B7DB1F0D4C}"/>
              </a:ext>
            </a:extLst>
          </p:cNvPr>
          <p:cNvSpPr/>
          <p:nvPr/>
        </p:nvSpPr>
        <p:spPr>
          <a:xfrm>
            <a:off x="5871304" y="2056752"/>
            <a:ext cx="877573" cy="3073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325407-4979-4F90-8E1D-8717446FCEC4}"/>
              </a:ext>
            </a:extLst>
          </p:cNvPr>
          <p:cNvSpPr txBox="1"/>
          <p:nvPr/>
        </p:nvSpPr>
        <p:spPr>
          <a:xfrm>
            <a:off x="6824309" y="1819223"/>
            <a:ext cx="1250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i="0" u="none" baseline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Метан</a:t>
            </a:r>
          </a:p>
        </p:txBody>
      </p:sp>
      <p:sp>
        <p:nvSpPr>
          <p:cNvPr id="16" name="Стрелка: штриховая вправо 15">
            <a:extLst>
              <a:ext uri="{FF2B5EF4-FFF2-40B4-BE49-F238E27FC236}">
                <a16:creationId xmlns:a16="http://schemas.microsoft.com/office/drawing/2014/main" id="{D0303913-CA36-4EAA-BA71-7A00506A1BFC}"/>
              </a:ext>
            </a:extLst>
          </p:cNvPr>
          <p:cNvSpPr/>
          <p:nvPr/>
        </p:nvSpPr>
        <p:spPr>
          <a:xfrm rot="20158285">
            <a:off x="8066661" y="1522891"/>
            <a:ext cx="1178618" cy="27830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18" name="Стрелка: штриховая вправо 17">
            <a:extLst>
              <a:ext uri="{FF2B5EF4-FFF2-40B4-BE49-F238E27FC236}">
                <a16:creationId xmlns:a16="http://schemas.microsoft.com/office/drawing/2014/main" id="{8087064A-D560-453B-A2CA-7EBF6369BEBE}"/>
              </a:ext>
            </a:extLst>
          </p:cNvPr>
          <p:cNvSpPr/>
          <p:nvPr/>
        </p:nvSpPr>
        <p:spPr>
          <a:xfrm rot="1773397">
            <a:off x="7963950" y="2643616"/>
            <a:ext cx="1245650" cy="2706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C8C732-C984-4E44-803E-611C1477577E}"/>
              </a:ext>
            </a:extLst>
          </p:cNvPr>
          <p:cNvSpPr txBox="1"/>
          <p:nvPr/>
        </p:nvSpPr>
        <p:spPr>
          <a:xfrm>
            <a:off x="9158160" y="1172554"/>
            <a:ext cx="2460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i="0" u="none" baseline="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Парниковый</a:t>
            </a:r>
            <a:r>
              <a:rPr lang="en-us" sz="2000" b="1" i="0" u="none" baseline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b="1" i="0" u="none" baseline="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эффект</a:t>
            </a:r>
            <a:endParaRPr lang="en-us" sz="2000" b="1" i="0" u="none" baseline="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603DA8-8CFD-46E7-A50C-32AC1DBB9ECA}"/>
              </a:ext>
            </a:extLst>
          </p:cNvPr>
          <p:cNvSpPr txBox="1"/>
          <p:nvPr/>
        </p:nvSpPr>
        <p:spPr>
          <a:xfrm>
            <a:off x="9248467" y="2921690"/>
            <a:ext cx="2107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i="0" u="none" baseline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Пожары</a:t>
            </a:r>
          </a:p>
        </p:txBody>
      </p:sp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id="{81B87518-AA96-443E-8DB5-FCC1202A46F0}"/>
              </a:ext>
            </a:extLst>
          </p:cNvPr>
          <p:cNvSpPr/>
          <p:nvPr/>
        </p:nvSpPr>
        <p:spPr>
          <a:xfrm rot="5400000">
            <a:off x="2256629" y="3023867"/>
            <a:ext cx="1211303" cy="3600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9A3A0E-0364-48EF-969E-9CAD039E9664}"/>
              </a:ext>
            </a:extLst>
          </p:cNvPr>
          <p:cNvSpPr txBox="1"/>
          <p:nvPr/>
        </p:nvSpPr>
        <p:spPr>
          <a:xfrm>
            <a:off x="1447755" y="3781494"/>
            <a:ext cx="3160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i="0" u="none" baseline="0" dirty="0" err="1">
                <a:solidFill>
                  <a:srgbClr val="50932B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Компостирование</a:t>
            </a:r>
            <a:endParaRPr lang="en-us" sz="2000" b="1" i="0" u="none" baseline="0" dirty="0">
              <a:solidFill>
                <a:srgbClr val="50932B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" name="Стрелка: штриховая вправо 22">
            <a:extLst>
              <a:ext uri="{FF2B5EF4-FFF2-40B4-BE49-F238E27FC236}">
                <a16:creationId xmlns:a16="http://schemas.microsoft.com/office/drawing/2014/main" id="{12B60EFC-4232-4DB5-B04F-BC46B0D2D356}"/>
              </a:ext>
            </a:extLst>
          </p:cNvPr>
          <p:cNvSpPr/>
          <p:nvPr/>
        </p:nvSpPr>
        <p:spPr>
          <a:xfrm rot="7502951">
            <a:off x="1195672" y="4815484"/>
            <a:ext cx="1211303" cy="33170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24" name="Стрелка: штриховая вправо 23">
            <a:extLst>
              <a:ext uri="{FF2B5EF4-FFF2-40B4-BE49-F238E27FC236}">
                <a16:creationId xmlns:a16="http://schemas.microsoft.com/office/drawing/2014/main" id="{67C75287-D6DC-4C1E-931F-FF6B257CF924}"/>
              </a:ext>
            </a:extLst>
          </p:cNvPr>
          <p:cNvSpPr/>
          <p:nvPr/>
        </p:nvSpPr>
        <p:spPr>
          <a:xfrm rot="3224984">
            <a:off x="3574797" y="4803120"/>
            <a:ext cx="1211303" cy="31737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E08E4B-4C83-4FD8-85F6-D1007547162D}"/>
              </a:ext>
            </a:extLst>
          </p:cNvPr>
          <p:cNvSpPr txBox="1"/>
          <p:nvPr/>
        </p:nvSpPr>
        <p:spPr>
          <a:xfrm>
            <a:off x="741152" y="5582255"/>
            <a:ext cx="3621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i="0" u="none" baseline="0">
                <a:solidFill>
                  <a:srgbClr val="50932B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Экологичное удобрение</a:t>
            </a:r>
            <a:endParaRPr lang="en-us" sz="2000" b="1" dirty="0">
              <a:solidFill>
                <a:srgbClr val="50932B"/>
              </a:solidFill>
              <a:latin typeface="Calibr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EC9077-0AFE-4B75-9383-8E84D3A5ADF4}"/>
              </a:ext>
            </a:extLst>
          </p:cNvPr>
          <p:cNvSpPr txBox="1"/>
          <p:nvPr/>
        </p:nvSpPr>
        <p:spPr>
          <a:xfrm>
            <a:off x="4558618" y="5596886"/>
            <a:ext cx="1503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i="0" u="none" baseline="0">
                <a:solidFill>
                  <a:srgbClr val="50932B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Биогаз</a:t>
            </a:r>
          </a:p>
        </p:txBody>
      </p:sp>
      <p:sp>
        <p:nvSpPr>
          <p:cNvPr id="27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67052" y="576858"/>
            <a:ext cx="4713065" cy="458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Recycle - Level PRO</a:t>
            </a:r>
            <a:endParaRPr lang="en-us" sz="2800" i="1" dirty="0">
              <a:solidFill>
                <a:schemeClr val="bg1">
                  <a:lumMod val="8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D4D303-6823-4183-877E-C93E78CC62B7}"/>
              </a:ext>
            </a:extLst>
          </p:cNvPr>
          <p:cNvSpPr txBox="1"/>
          <p:nvPr/>
        </p:nvSpPr>
        <p:spPr>
          <a:xfrm>
            <a:off x="640860" y="2111709"/>
            <a:ext cx="212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Food waste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576F79-F39C-4B5C-B704-FFB7D6A87F17}"/>
              </a:ext>
            </a:extLst>
          </p:cNvPr>
          <p:cNvSpPr txBox="1"/>
          <p:nvPr/>
        </p:nvSpPr>
        <p:spPr>
          <a:xfrm>
            <a:off x="4596609" y="2119132"/>
            <a:ext cx="1071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rgbClr val="FF0000">
                    <a:alpha val="70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Dump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325407-4979-4F90-8E1D-8717446FCEC4}"/>
              </a:ext>
            </a:extLst>
          </p:cNvPr>
          <p:cNvSpPr txBox="1"/>
          <p:nvPr/>
        </p:nvSpPr>
        <p:spPr>
          <a:xfrm>
            <a:off x="6908009" y="2056752"/>
            <a:ext cx="1250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rgbClr val="FF0000">
                    <a:alpha val="70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Methane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C8C732-C984-4E44-803E-611C1477577E}"/>
              </a:ext>
            </a:extLst>
          </p:cNvPr>
          <p:cNvSpPr txBox="1"/>
          <p:nvPr/>
        </p:nvSpPr>
        <p:spPr>
          <a:xfrm>
            <a:off x="9631385" y="1480564"/>
            <a:ext cx="233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rgbClr val="FF0000">
                    <a:alpha val="70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Greenhouse</a:t>
            </a:r>
            <a:r>
              <a:rPr lang="en-us" sz="2000" b="1" i="1" u="none" baseline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b="1" i="1" u="none" baseline="0" dirty="0">
                <a:solidFill>
                  <a:srgbClr val="FF0000">
                    <a:alpha val="70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effect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603DA8-8CFD-46E7-A50C-32AC1DBB9ECA}"/>
              </a:ext>
            </a:extLst>
          </p:cNvPr>
          <p:cNvSpPr txBox="1"/>
          <p:nvPr/>
        </p:nvSpPr>
        <p:spPr>
          <a:xfrm>
            <a:off x="9248468" y="3220467"/>
            <a:ext cx="1302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rgbClr val="FF0000">
                    <a:alpha val="70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Fires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9A3A0E-0364-48EF-969E-9CAD039E9664}"/>
              </a:ext>
            </a:extLst>
          </p:cNvPr>
          <p:cNvSpPr txBox="1"/>
          <p:nvPr/>
        </p:nvSpPr>
        <p:spPr>
          <a:xfrm>
            <a:off x="1258803" y="4028056"/>
            <a:ext cx="3160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rgbClr val="50932B">
                    <a:alpha val="70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Composting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E08E4B-4C83-4FD8-85F6-D1007547162D}"/>
              </a:ext>
            </a:extLst>
          </p:cNvPr>
          <p:cNvSpPr txBox="1"/>
          <p:nvPr/>
        </p:nvSpPr>
        <p:spPr>
          <a:xfrm>
            <a:off x="506114" y="5895663"/>
            <a:ext cx="334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rgbClr val="50932B">
                    <a:alpha val="70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Eco-friendly fertilizer</a:t>
            </a:r>
            <a:endParaRPr lang="en-us" sz="2000" b="1" i="1" dirty="0">
              <a:solidFill>
                <a:srgbClr val="50932B">
                  <a:alpha val="70000"/>
                </a:srgbClr>
              </a:solidFill>
              <a:latin typeface="Calibri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EC9077-0AFE-4B75-9383-8E84D3A5ADF4}"/>
              </a:ext>
            </a:extLst>
          </p:cNvPr>
          <p:cNvSpPr txBox="1"/>
          <p:nvPr/>
        </p:nvSpPr>
        <p:spPr>
          <a:xfrm>
            <a:off x="4558618" y="5895663"/>
            <a:ext cx="1178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rgbClr val="50932B">
                    <a:alpha val="70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Biogas</a:t>
            </a:r>
          </a:p>
        </p:txBody>
      </p:sp>
    </p:spTree>
    <p:extLst>
      <p:ext uri="{BB962C8B-B14F-4D97-AF65-F5344CB8AC3E}">
        <p14:creationId xmlns:p14="http://schemas.microsoft.com/office/powerpoint/2010/main" val="50957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92049" y="176962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191480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b="0" i="0" u="none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Список сожалений</a:t>
            </a: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901AEDD-8872-49F2-93A1-03DA009F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888185-2716-4BC7-B591-5EBD2AA33E5E}"/>
              </a:ext>
            </a:extLst>
          </p:cNvPr>
          <p:cNvSpPr txBox="1"/>
          <p:nvPr/>
        </p:nvSpPr>
        <p:spPr>
          <a:xfrm>
            <a:off x="5687946" y="3713478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endParaRPr lang="en-us" sz="2800" b="1" dirty="0">
              <a:latin typeface="Calibri" pitchFamily="34" charset="0"/>
            </a:endParaRPr>
          </a:p>
          <a:p>
            <a:pPr algn="l" rtl="0">
              <a:lnSpc>
                <a:spcPts val="1800"/>
              </a:lnSpc>
            </a:pPr>
            <a:endParaRPr lang="en-us" sz="2800" b="1" dirty="0">
              <a:latin typeface="Calibri" pitchFamily="34" charset="0"/>
            </a:endParaRPr>
          </a:p>
        </p:txBody>
      </p:sp>
      <p:sp>
        <p:nvSpPr>
          <p:cNvPr id="11" name="Прямоугольник 26">
            <a:extLst>
              <a:ext uri="{FF2B5EF4-FFF2-40B4-BE49-F238E27FC236}">
                <a16:creationId xmlns:a16="http://schemas.microsoft.com/office/drawing/2014/main" id="{EB322A87-ECE2-43AF-A1AC-EE27A853239C}"/>
              </a:ext>
            </a:extLst>
          </p:cNvPr>
          <p:cNvSpPr/>
          <p:nvPr/>
        </p:nvSpPr>
        <p:spPr>
          <a:xfrm>
            <a:off x="1095995" y="1240866"/>
            <a:ext cx="4799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Все люди в старости жалеют :</a:t>
            </a:r>
          </a:p>
        </p:txBody>
      </p:sp>
      <p:sp>
        <p:nvSpPr>
          <p:cNvPr id="12" name="Прямоугольник 28">
            <a:extLst>
              <a:ext uri="{FF2B5EF4-FFF2-40B4-BE49-F238E27FC236}">
                <a16:creationId xmlns:a16="http://schemas.microsoft.com/office/drawing/2014/main" id="{12814AD6-200A-4B11-9B8C-753018393F65}"/>
              </a:ext>
            </a:extLst>
          </p:cNvPr>
          <p:cNvSpPr/>
          <p:nvPr/>
        </p:nvSpPr>
        <p:spPr>
          <a:xfrm>
            <a:off x="2444244" y="5242616"/>
            <a:ext cx="9204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If you start living eco-friendly, you will never regret it! </a:t>
            </a:r>
          </a:p>
        </p:txBody>
      </p:sp>
      <p:pic>
        <p:nvPicPr>
          <p:cNvPr id="13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77B69D42-2718-4BB6-BDB2-E47C8C6F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91" y="1838925"/>
            <a:ext cx="368221" cy="364203"/>
          </a:xfrm>
          <a:prstGeom prst="rect">
            <a:avLst/>
          </a:prstGeom>
          <a:noFill/>
        </p:spPr>
      </p:pic>
      <p:pic>
        <p:nvPicPr>
          <p:cNvPr id="15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AFC82878-BC9C-4E88-B1A9-1C61A1BD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056" y="2423680"/>
            <a:ext cx="368221" cy="364203"/>
          </a:xfrm>
          <a:prstGeom prst="rect">
            <a:avLst/>
          </a:prstGeom>
          <a:noFill/>
        </p:spPr>
      </p:pic>
      <p:pic>
        <p:nvPicPr>
          <p:cNvPr id="16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128745C4-2899-4F13-AC8E-D9F204EE3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17" y="3054373"/>
            <a:ext cx="368221" cy="364203"/>
          </a:xfrm>
          <a:prstGeom prst="rect">
            <a:avLst/>
          </a:prstGeom>
          <a:noFill/>
        </p:spPr>
      </p:pic>
      <p:pic>
        <p:nvPicPr>
          <p:cNvPr id="17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779AB5F7-6AA5-45C6-B4E5-F88F0CF36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838" y="3665810"/>
            <a:ext cx="368221" cy="432048"/>
          </a:xfrm>
          <a:prstGeom prst="rect">
            <a:avLst/>
          </a:prstGeom>
          <a:noFill/>
        </p:spPr>
      </p:pic>
      <p:pic>
        <p:nvPicPr>
          <p:cNvPr id="18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D14BA78F-5AFA-4685-8CF3-814A143E8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230" y="4391081"/>
            <a:ext cx="368221" cy="364203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7505888-D616-43CF-9846-771D0223CDB8}"/>
              </a:ext>
            </a:extLst>
          </p:cNvPr>
          <p:cNvSpPr txBox="1"/>
          <p:nvPr/>
        </p:nvSpPr>
        <p:spPr>
          <a:xfrm>
            <a:off x="1015051" y="1945890"/>
            <a:ext cx="4615546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Я не жил так как хочу, а жил по шаблонам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26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AE790EAB-330C-4A91-A9D1-EB22CC9ED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63" y="5050996"/>
            <a:ext cx="368221" cy="364203"/>
          </a:xfrm>
          <a:prstGeom prst="rect">
            <a:avLst/>
          </a:prstGeom>
          <a:noFill/>
        </p:spPr>
      </p:pic>
      <p:pic>
        <p:nvPicPr>
          <p:cNvPr id="27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4DB2DE02-0A0C-4064-8D24-399A611F4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987" y="5756362"/>
            <a:ext cx="368221" cy="364203"/>
          </a:xfrm>
          <a:prstGeom prst="rect">
            <a:avLst/>
          </a:prstGeom>
          <a:noFill/>
        </p:spPr>
      </p:pic>
      <p:sp>
        <p:nvSpPr>
          <p:cNvPr id="29" name="Прямоугольник 26">
            <a:extLst>
              <a:ext uri="{FF2B5EF4-FFF2-40B4-BE49-F238E27FC236}">
                <a16:creationId xmlns:a16="http://schemas.microsoft.com/office/drawing/2014/main" id="{EB322A87-ECE2-43AF-A1AC-EE27A853239C}"/>
              </a:ext>
            </a:extLst>
          </p:cNvPr>
          <p:cNvSpPr/>
          <p:nvPr/>
        </p:nvSpPr>
        <p:spPr>
          <a:xfrm>
            <a:off x="5943792" y="1269249"/>
            <a:ext cx="4799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All people in old age regret that:</a:t>
            </a:r>
          </a:p>
        </p:txBody>
      </p:sp>
      <p:sp>
        <p:nvSpPr>
          <p:cNvPr id="31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-6283" y="502606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List of regrets</a:t>
            </a:r>
          </a:p>
        </p:txBody>
      </p:sp>
      <p:sp>
        <p:nvSpPr>
          <p:cNvPr id="32" name="Прямоугольник 28">
            <a:extLst>
              <a:ext uri="{FF2B5EF4-FFF2-40B4-BE49-F238E27FC236}">
                <a16:creationId xmlns:a16="http://schemas.microsoft.com/office/drawing/2014/main" id="{12814AD6-200A-4B11-9B8C-753018393F65}"/>
              </a:ext>
            </a:extLst>
          </p:cNvPr>
          <p:cNvSpPr/>
          <p:nvPr/>
        </p:nvSpPr>
        <p:spPr>
          <a:xfrm>
            <a:off x="-592049" y="5589262"/>
            <a:ext cx="9204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Если вы станете жить </a:t>
            </a:r>
            <a:r>
              <a:rPr lang="ru-RU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экологично</a:t>
            </a:r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вы никогда об этом не пожалеете !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505888-D616-43CF-9846-771D0223CDB8}"/>
              </a:ext>
            </a:extLst>
          </p:cNvPr>
          <p:cNvSpPr txBox="1"/>
          <p:nvPr/>
        </p:nvSpPr>
        <p:spPr>
          <a:xfrm>
            <a:off x="1015051" y="2552094"/>
            <a:ext cx="4615546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Я работал на работе, которую не любил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505888-D616-43CF-9846-771D0223CDB8}"/>
              </a:ext>
            </a:extLst>
          </p:cNvPr>
          <p:cNvSpPr txBox="1"/>
          <p:nvPr/>
        </p:nvSpPr>
        <p:spPr>
          <a:xfrm>
            <a:off x="1031040" y="3134338"/>
            <a:ext cx="4615546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Я халатно относился к своему здоровью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505888-D616-43CF-9846-771D0223CDB8}"/>
              </a:ext>
            </a:extLst>
          </p:cNvPr>
          <p:cNvSpPr txBox="1"/>
          <p:nvPr/>
        </p:nvSpPr>
        <p:spPr>
          <a:xfrm>
            <a:off x="911884" y="3708270"/>
            <a:ext cx="5866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Мне не хватало смелости откровенно выражать свои чувства.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505888-D616-43CF-9846-771D0223CDB8}"/>
              </a:ext>
            </a:extLst>
          </p:cNvPr>
          <p:cNvSpPr txBox="1"/>
          <p:nvPr/>
        </p:nvSpPr>
        <p:spPr>
          <a:xfrm>
            <a:off x="984373" y="4357341"/>
            <a:ext cx="4615546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Я мало общался с друзьями и близкими.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505888-D616-43CF-9846-771D0223CDB8}"/>
              </a:ext>
            </a:extLst>
          </p:cNvPr>
          <p:cNvSpPr txBox="1"/>
          <p:nvPr/>
        </p:nvSpPr>
        <p:spPr>
          <a:xfrm>
            <a:off x="1015051" y="4992353"/>
            <a:ext cx="46155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Я мало путешествовал.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505888-D616-43CF-9846-771D0223CDB8}"/>
              </a:ext>
            </a:extLst>
          </p:cNvPr>
          <p:cNvSpPr txBox="1"/>
          <p:nvPr/>
        </p:nvSpPr>
        <p:spPr>
          <a:xfrm>
            <a:off x="6334498" y="2005234"/>
            <a:ext cx="5287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 did not live the way I want, but lived according to patterns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505888-D616-43CF-9846-771D0223CDB8}"/>
              </a:ext>
            </a:extLst>
          </p:cNvPr>
          <p:cNvSpPr txBox="1"/>
          <p:nvPr/>
        </p:nvSpPr>
        <p:spPr>
          <a:xfrm>
            <a:off x="7090680" y="2484378"/>
            <a:ext cx="4615546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 was working at a job I didn't like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7505888-D616-43CF-9846-771D0223CDB8}"/>
              </a:ext>
            </a:extLst>
          </p:cNvPr>
          <p:cNvSpPr txBox="1"/>
          <p:nvPr/>
        </p:nvSpPr>
        <p:spPr>
          <a:xfrm>
            <a:off x="6945049" y="3015041"/>
            <a:ext cx="4615546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 was negligent about my health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505888-D616-43CF-9846-771D0223CDB8}"/>
              </a:ext>
            </a:extLst>
          </p:cNvPr>
          <p:cNvSpPr txBox="1"/>
          <p:nvPr/>
        </p:nvSpPr>
        <p:spPr>
          <a:xfrm>
            <a:off x="6258525" y="3475725"/>
            <a:ext cx="54164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 didn't have the courage to openly express my feelings.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505888-D616-43CF-9846-771D0223CDB8}"/>
              </a:ext>
            </a:extLst>
          </p:cNvPr>
          <p:cNvSpPr txBox="1"/>
          <p:nvPr/>
        </p:nvSpPr>
        <p:spPr>
          <a:xfrm>
            <a:off x="6388952" y="4146916"/>
            <a:ext cx="5233157" cy="33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 didn't communicate much with friends and family.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505888-D616-43CF-9846-771D0223CDB8}"/>
              </a:ext>
            </a:extLst>
          </p:cNvPr>
          <p:cNvSpPr txBox="1"/>
          <p:nvPr/>
        </p:nvSpPr>
        <p:spPr>
          <a:xfrm>
            <a:off x="7032791" y="4778120"/>
            <a:ext cx="46155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 haven't traveled much.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97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92049" y="176962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191480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b="0" i="0" u="none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Список сожалений</a:t>
            </a: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901AEDD-8872-49F2-93A1-03DA009F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888185-2716-4BC7-B591-5EBD2AA33E5E}"/>
              </a:ext>
            </a:extLst>
          </p:cNvPr>
          <p:cNvSpPr txBox="1"/>
          <p:nvPr/>
        </p:nvSpPr>
        <p:spPr>
          <a:xfrm>
            <a:off x="5814321" y="3713478"/>
            <a:ext cx="4248472" cy="591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endParaRPr lang="en-us" sz="2800" b="1" dirty="0">
              <a:latin typeface="Calibri" pitchFamily="34" charset="0"/>
            </a:endParaRPr>
          </a:p>
          <a:p>
            <a:pPr algn="r" rtl="0">
              <a:lnSpc>
                <a:spcPts val="1800"/>
              </a:lnSpc>
            </a:pPr>
            <a:endParaRPr lang="en-us" sz="2800" b="1" dirty="0">
              <a:latin typeface="Calibri" pitchFamily="34" charset="0"/>
            </a:endParaRPr>
          </a:p>
        </p:txBody>
      </p:sp>
      <p:sp>
        <p:nvSpPr>
          <p:cNvPr id="10" name="Прямоугольник 25">
            <a:extLst>
              <a:ext uri="{FF2B5EF4-FFF2-40B4-BE49-F238E27FC236}">
                <a16:creationId xmlns:a16="http://schemas.microsoft.com/office/drawing/2014/main" id="{99C1CB3B-AE7F-45AE-B6CD-1EC0D2921520}"/>
              </a:ext>
            </a:extLst>
          </p:cNvPr>
          <p:cNvSpPr/>
          <p:nvPr/>
        </p:nvSpPr>
        <p:spPr>
          <a:xfrm>
            <a:off x="985926" y="1736805"/>
            <a:ext cx="4577863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У его камеры было мало мегапикселей.</a:t>
            </a:r>
            <a:endParaRPr lang="ru-RU" sz="1600" b="1" dirty="0">
              <a:latin typeface="Calibri" pitchFamily="34" charset="0"/>
            </a:endParaRPr>
          </a:p>
        </p:txBody>
      </p:sp>
      <p:pic>
        <p:nvPicPr>
          <p:cNvPr id="14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3417DE53-58DC-4660-BEF0-0D45D4DF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087" y="1774993"/>
            <a:ext cx="282587" cy="288032"/>
          </a:xfrm>
          <a:prstGeom prst="rect">
            <a:avLst/>
          </a:prstGeom>
          <a:noFill/>
        </p:spPr>
      </p:pic>
      <p:pic>
        <p:nvPicPr>
          <p:cNvPr id="19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46739229-3BC0-45F6-AF52-7938B82E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575" y="2399856"/>
            <a:ext cx="282587" cy="288032"/>
          </a:xfrm>
          <a:prstGeom prst="rect">
            <a:avLst/>
          </a:prstGeom>
          <a:noFill/>
        </p:spPr>
      </p:pic>
      <p:pic>
        <p:nvPicPr>
          <p:cNvPr id="20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2D5AF248-803F-48B3-BF81-6A6578AE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157" y="3012489"/>
            <a:ext cx="301757" cy="288032"/>
          </a:xfrm>
          <a:prstGeom prst="rect">
            <a:avLst/>
          </a:prstGeom>
          <a:noFill/>
        </p:spPr>
      </p:pic>
      <p:pic>
        <p:nvPicPr>
          <p:cNvPr id="22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E82DD00B-2B12-4A0C-8A99-A24C18E56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384" y="4642905"/>
            <a:ext cx="282587" cy="288032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DFCAD6C-F1E8-45C4-A55A-48052E7454D1}"/>
              </a:ext>
            </a:extLst>
          </p:cNvPr>
          <p:cNvSpPr txBox="1"/>
          <p:nvPr/>
        </p:nvSpPr>
        <p:spPr>
          <a:xfrm>
            <a:off x="1221994" y="1200036"/>
            <a:ext cx="439650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Exo 2 Semi Bold Condensed" panose="00000706000000000000" pitchFamily="50" charset="0"/>
              </a:defRPr>
            </a:lvl1pPr>
          </a:lstStyle>
          <a:p>
            <a:pPr algn="l" rtl="0"/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Никто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не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жалеет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о 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том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что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:</a:t>
            </a:r>
          </a:p>
        </p:txBody>
      </p:sp>
      <p:pic>
        <p:nvPicPr>
          <p:cNvPr id="28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D446C7D1-154D-462E-8E21-2A462A040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37" y="5468724"/>
            <a:ext cx="282587" cy="288032"/>
          </a:xfrm>
          <a:prstGeom prst="rect">
            <a:avLst/>
          </a:prstGeom>
          <a:noFill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DFCAD6C-F1E8-45C4-A55A-48052E7454D1}"/>
              </a:ext>
            </a:extLst>
          </p:cNvPr>
          <p:cNvSpPr txBox="1"/>
          <p:nvPr/>
        </p:nvSpPr>
        <p:spPr>
          <a:xfrm>
            <a:off x="8221686" y="1171829"/>
            <a:ext cx="439650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atin typeface="Exo 2 Semi Bold Condensed" panose="00000706000000000000" pitchFamily="50" charset="0"/>
              </a:defRPr>
            </a:lvl1pPr>
          </a:lstStyle>
          <a:p>
            <a:pPr algn="l" rtl="0"/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No one regrets that:</a:t>
            </a:r>
          </a:p>
        </p:txBody>
      </p:sp>
      <p:sp>
        <p:nvSpPr>
          <p:cNvPr id="31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544610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List of regrets</a:t>
            </a:r>
          </a:p>
        </p:txBody>
      </p:sp>
      <p:sp>
        <p:nvSpPr>
          <p:cNvPr id="33" name="Прямоугольник 28">
            <a:extLst>
              <a:ext uri="{FF2B5EF4-FFF2-40B4-BE49-F238E27FC236}">
                <a16:creationId xmlns:a16="http://schemas.microsoft.com/office/drawing/2014/main" id="{12814AD6-200A-4B11-9B8C-753018393F65}"/>
              </a:ext>
            </a:extLst>
          </p:cNvPr>
          <p:cNvSpPr/>
          <p:nvPr/>
        </p:nvSpPr>
        <p:spPr>
          <a:xfrm>
            <a:off x="973971" y="5190948"/>
            <a:ext cx="8770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Если вы будете превращать свою жизнь в предметы,</a:t>
            </a:r>
          </a:p>
          <a:p>
            <a:pPr rtl="0"/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ваша старость будет полна разочарований!</a:t>
            </a:r>
          </a:p>
        </p:txBody>
      </p:sp>
      <p:sp>
        <p:nvSpPr>
          <p:cNvPr id="34" name="Прямоугольник 28">
            <a:extLst>
              <a:ext uri="{FF2B5EF4-FFF2-40B4-BE49-F238E27FC236}">
                <a16:creationId xmlns:a16="http://schemas.microsoft.com/office/drawing/2014/main" id="{12814AD6-200A-4B11-9B8C-753018393F65}"/>
              </a:ext>
            </a:extLst>
          </p:cNvPr>
          <p:cNvSpPr/>
          <p:nvPr/>
        </p:nvSpPr>
        <p:spPr>
          <a:xfrm>
            <a:off x="2922921" y="5274186"/>
            <a:ext cx="8770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If you turn your life into things, your old age </a:t>
            </a:r>
            <a:endParaRPr lang="ru-RU" sz="1600" b="1" i="1" u="none" baseline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algn="r"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will be full of disappointments!</a:t>
            </a:r>
          </a:p>
        </p:txBody>
      </p:sp>
      <p:sp>
        <p:nvSpPr>
          <p:cNvPr id="35" name="Прямоугольник 25">
            <a:extLst>
              <a:ext uri="{FF2B5EF4-FFF2-40B4-BE49-F238E27FC236}">
                <a16:creationId xmlns:a16="http://schemas.microsoft.com/office/drawing/2014/main" id="{99C1CB3B-AE7F-45AE-B6CD-1EC0D2921520}"/>
              </a:ext>
            </a:extLst>
          </p:cNvPr>
          <p:cNvSpPr/>
          <p:nvPr/>
        </p:nvSpPr>
        <p:spPr>
          <a:xfrm>
            <a:off x="1003538" y="2369096"/>
            <a:ext cx="4577863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 его доме было мало квадратных метров.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36" name="Прямоугольник 25">
            <a:extLst>
              <a:ext uri="{FF2B5EF4-FFF2-40B4-BE49-F238E27FC236}">
                <a16:creationId xmlns:a16="http://schemas.microsoft.com/office/drawing/2014/main" id="{99C1CB3B-AE7F-45AE-B6CD-1EC0D2921520}"/>
              </a:ext>
            </a:extLst>
          </p:cNvPr>
          <p:cNvSpPr/>
          <p:nvPr/>
        </p:nvSpPr>
        <p:spPr>
          <a:xfrm>
            <a:off x="963754" y="2991202"/>
            <a:ext cx="4888406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Грудь недостаточно велика, мышцы недостаточно накачены.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37" name="Прямоугольник 25">
            <a:extLst>
              <a:ext uri="{FF2B5EF4-FFF2-40B4-BE49-F238E27FC236}">
                <a16:creationId xmlns:a16="http://schemas.microsoft.com/office/drawing/2014/main" id="{99C1CB3B-AE7F-45AE-B6CD-1EC0D2921520}"/>
              </a:ext>
            </a:extLst>
          </p:cNvPr>
          <p:cNvSpPr/>
          <p:nvPr/>
        </p:nvSpPr>
        <p:spPr>
          <a:xfrm>
            <a:off x="992709" y="3750228"/>
            <a:ext cx="4992020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Он съел мало </a:t>
            </a:r>
            <a:r>
              <a:rPr lang="ru-RU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бургеров</a:t>
            </a:r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и выпил мало пива и лимонадов.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38" name="Прямоугольник 25">
            <a:extLst>
              <a:ext uri="{FF2B5EF4-FFF2-40B4-BE49-F238E27FC236}">
                <a16:creationId xmlns:a16="http://schemas.microsoft.com/office/drawing/2014/main" id="{99C1CB3B-AE7F-45AE-B6CD-1EC0D2921520}"/>
              </a:ext>
            </a:extLst>
          </p:cNvPr>
          <p:cNvSpPr/>
          <p:nvPr/>
        </p:nvSpPr>
        <p:spPr>
          <a:xfrm>
            <a:off x="1045518" y="4605793"/>
            <a:ext cx="4577863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 его гардеробе было мало модных вещей.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39" name="Прямоугольник 25">
            <a:extLst>
              <a:ext uri="{FF2B5EF4-FFF2-40B4-BE49-F238E27FC236}">
                <a16:creationId xmlns:a16="http://schemas.microsoft.com/office/drawing/2014/main" id="{99C1CB3B-AE7F-45AE-B6CD-1EC0D2921520}"/>
              </a:ext>
            </a:extLst>
          </p:cNvPr>
          <p:cNvSpPr/>
          <p:nvPr/>
        </p:nvSpPr>
        <p:spPr>
          <a:xfrm>
            <a:off x="6906884" y="1753533"/>
            <a:ext cx="4577863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Their camera had few megapixels.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0" name="Прямоугольник 25">
            <a:extLst>
              <a:ext uri="{FF2B5EF4-FFF2-40B4-BE49-F238E27FC236}">
                <a16:creationId xmlns:a16="http://schemas.microsoft.com/office/drawing/2014/main" id="{99C1CB3B-AE7F-45AE-B6CD-1EC0D2921520}"/>
              </a:ext>
            </a:extLst>
          </p:cNvPr>
          <p:cNvSpPr/>
          <p:nvPr/>
        </p:nvSpPr>
        <p:spPr>
          <a:xfrm>
            <a:off x="6954833" y="2414744"/>
            <a:ext cx="4577863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Their house had few square meters.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1" name="Прямоугольник 25">
            <a:extLst>
              <a:ext uri="{FF2B5EF4-FFF2-40B4-BE49-F238E27FC236}">
                <a16:creationId xmlns:a16="http://schemas.microsoft.com/office/drawing/2014/main" id="{99C1CB3B-AE7F-45AE-B6CD-1EC0D2921520}"/>
              </a:ext>
            </a:extLst>
          </p:cNvPr>
          <p:cNvSpPr/>
          <p:nvPr/>
        </p:nvSpPr>
        <p:spPr>
          <a:xfrm>
            <a:off x="7451068" y="2928058"/>
            <a:ext cx="4123205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The chest is not big enough, the muscles are not pumped enough.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2" name="Прямоугольник 25">
            <a:extLst>
              <a:ext uri="{FF2B5EF4-FFF2-40B4-BE49-F238E27FC236}">
                <a16:creationId xmlns:a16="http://schemas.microsoft.com/office/drawing/2014/main" id="{99C1CB3B-AE7F-45AE-B6CD-1EC0D2921520}"/>
              </a:ext>
            </a:extLst>
          </p:cNvPr>
          <p:cNvSpPr/>
          <p:nvPr/>
        </p:nvSpPr>
        <p:spPr>
          <a:xfrm>
            <a:off x="7715253" y="3710583"/>
            <a:ext cx="3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They ate few burgers and drank few beers and lemonades.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3" name="Прямоугольник 25">
            <a:extLst>
              <a:ext uri="{FF2B5EF4-FFF2-40B4-BE49-F238E27FC236}">
                <a16:creationId xmlns:a16="http://schemas.microsoft.com/office/drawing/2014/main" id="{99C1CB3B-AE7F-45AE-B6CD-1EC0D2921520}"/>
              </a:ext>
            </a:extLst>
          </p:cNvPr>
          <p:cNvSpPr/>
          <p:nvPr/>
        </p:nvSpPr>
        <p:spPr>
          <a:xfrm>
            <a:off x="6372845" y="4569372"/>
            <a:ext cx="53208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ts val="18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There were few fashionable things in their wardrobe.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5" name="Picture 12" descr="D:\pngtree-green-hook-red-cross-icon-png-transparent-layer-material-hook-red-png-image_4006469.jpg">
            <a:extLst>
              <a:ext uri="{FF2B5EF4-FFF2-40B4-BE49-F238E27FC236}">
                <a16:creationId xmlns:a16="http://schemas.microsoft.com/office/drawing/2014/main" id="{1E17981E-D1FD-452A-A8FE-DF5D212C6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57" y="3782387"/>
            <a:ext cx="282587" cy="28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2169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92049" y="176962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201005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b="0" i="0" u="none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Клятва Homo Sapiens</a:t>
            </a:r>
            <a:endParaRPr lang="en-us" sz="28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901AEDD-8872-49F2-93A1-03DA009F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pic>
        <p:nvPicPr>
          <p:cNvPr id="9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0A1E419A-21DB-4F4E-B9D5-E6C672A8B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687" y="2272305"/>
            <a:ext cx="369720" cy="364203"/>
          </a:xfrm>
          <a:prstGeom prst="rect">
            <a:avLst/>
          </a:prstGeom>
          <a:noFill/>
        </p:spPr>
      </p:pic>
      <p:sp>
        <p:nvSpPr>
          <p:cNvPr id="10" name="Прямоугольник 23">
            <a:extLst>
              <a:ext uri="{FF2B5EF4-FFF2-40B4-BE49-F238E27FC236}">
                <a16:creationId xmlns:a16="http://schemas.microsoft.com/office/drawing/2014/main" id="{23CBDE34-49A5-4363-8092-E94489B0827F}"/>
              </a:ext>
            </a:extLst>
          </p:cNvPr>
          <p:cNvSpPr/>
          <p:nvPr/>
        </p:nvSpPr>
        <p:spPr>
          <a:xfrm>
            <a:off x="390296" y="103292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-RU" sz="28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Клятва Человека Разумного:</a:t>
            </a:r>
          </a:p>
        </p:txBody>
      </p:sp>
      <p:pic>
        <p:nvPicPr>
          <p:cNvPr id="11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BB604480-E7CD-4C44-BACC-237F30EA9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188" y="3177208"/>
            <a:ext cx="369720" cy="364203"/>
          </a:xfrm>
          <a:prstGeom prst="rect">
            <a:avLst/>
          </a:prstGeom>
          <a:noFill/>
        </p:spPr>
      </p:pic>
      <p:sp>
        <p:nvSpPr>
          <p:cNvPr id="12" name="Прямоугольник 24">
            <a:extLst>
              <a:ext uri="{FF2B5EF4-FFF2-40B4-BE49-F238E27FC236}">
                <a16:creationId xmlns:a16="http://schemas.microsoft.com/office/drawing/2014/main" id="{A7A4C891-26C6-46EC-B48D-BB2B9344161F}"/>
              </a:ext>
            </a:extLst>
          </p:cNvPr>
          <p:cNvSpPr/>
          <p:nvPr/>
        </p:nvSpPr>
        <p:spPr>
          <a:xfrm>
            <a:off x="1054836" y="1460374"/>
            <a:ext cx="552666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ts val="2400"/>
              </a:lnSpc>
            </a:pPr>
            <a:r>
              <a:rPr lang="ru-RU" sz="1600" b="1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Я, Человек Разумный, понимаю, что этот статус я дал себе сам и сейчас самое время его оправдать.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13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26CC407E-48BF-4722-81FA-35D378721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521" y="4511182"/>
            <a:ext cx="369720" cy="364203"/>
          </a:xfrm>
          <a:prstGeom prst="rect">
            <a:avLst/>
          </a:prstGeom>
          <a:noFill/>
        </p:spPr>
      </p:pic>
      <p:pic>
        <p:nvPicPr>
          <p:cNvPr id="14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082C1046-AFC1-4FD3-8C5A-11E4E3B80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00" y="5293578"/>
            <a:ext cx="369720" cy="364203"/>
          </a:xfrm>
          <a:prstGeom prst="rect">
            <a:avLst/>
          </a:prstGeom>
          <a:noFill/>
        </p:spPr>
      </p:pic>
      <p:pic>
        <p:nvPicPr>
          <p:cNvPr id="15" name="Picture 14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FA47427A-C56E-4973-88DB-CBA90F9D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55" y="6036837"/>
            <a:ext cx="369720" cy="364203"/>
          </a:xfrm>
          <a:prstGeom prst="rect">
            <a:avLst/>
          </a:prstGeom>
          <a:noFill/>
        </p:spPr>
      </p:pic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20" y="563652"/>
            <a:ext cx="4907430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Homo Sapiens Vow</a:t>
            </a:r>
            <a:endParaRPr lang="en-us" sz="2800" i="1" dirty="0">
              <a:solidFill>
                <a:schemeClr val="bg1">
                  <a:lumMod val="8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Прямоугольник 23">
            <a:extLst>
              <a:ext uri="{FF2B5EF4-FFF2-40B4-BE49-F238E27FC236}">
                <a16:creationId xmlns:a16="http://schemas.microsoft.com/office/drawing/2014/main" id="{23CBDE34-49A5-4363-8092-E94489B0827F}"/>
              </a:ext>
            </a:extLst>
          </p:cNvPr>
          <p:cNvSpPr/>
          <p:nvPr/>
        </p:nvSpPr>
        <p:spPr>
          <a:xfrm>
            <a:off x="5610500" y="105562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Homo Sapiens Vow:</a:t>
            </a:r>
          </a:p>
        </p:txBody>
      </p:sp>
      <p:sp>
        <p:nvSpPr>
          <p:cNvPr id="18" name="Прямоугольник 24">
            <a:extLst>
              <a:ext uri="{FF2B5EF4-FFF2-40B4-BE49-F238E27FC236}">
                <a16:creationId xmlns:a16="http://schemas.microsoft.com/office/drawing/2014/main" id="{A7A4C891-26C6-46EC-B48D-BB2B9344161F}"/>
              </a:ext>
            </a:extLst>
          </p:cNvPr>
          <p:cNvSpPr/>
          <p:nvPr/>
        </p:nvSpPr>
        <p:spPr>
          <a:xfrm>
            <a:off x="1162861" y="2200023"/>
            <a:ext cx="5336047" cy="72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85000"/>
              </a:lnSpc>
            </a:pPr>
            <a:r>
              <a:rPr lang="ru-RU" sz="1600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Осознаю, что окружающая среда в критическом состоянии. Осознаю, что для РЕАЛЬНЫХ ИЗМЕНЕНИЙ нужны РЕАЛЬНЫЕ ДЕЙСТВИЯ, а не слова.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Прямоугольник 24">
            <a:extLst>
              <a:ext uri="{FF2B5EF4-FFF2-40B4-BE49-F238E27FC236}">
                <a16:creationId xmlns:a16="http://schemas.microsoft.com/office/drawing/2014/main" id="{A7A4C891-26C6-46EC-B48D-BB2B9344161F}"/>
              </a:ext>
            </a:extLst>
          </p:cNvPr>
          <p:cNvSpPr/>
          <p:nvPr/>
        </p:nvSpPr>
        <p:spPr>
          <a:xfrm>
            <a:off x="1132908" y="3100969"/>
            <a:ext cx="5401643" cy="1140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85000"/>
              </a:lnSpc>
              <a:spcAft>
                <a:spcPts val="1000"/>
              </a:spcAft>
            </a:pPr>
            <a:r>
              <a:rPr lang="ru-RU" sz="1600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Понимаю, что нужны массовые перемены, но лучший способ кого-то замотивировать – это начать самому. Осознаю, что необходимо действовать не с понедельника, а немедленно. Понимаю, что стабильный результат требует РЕГУЛЯРНЫХ УСИЛИЙ.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Прямоугольник 24">
            <a:extLst>
              <a:ext uri="{FF2B5EF4-FFF2-40B4-BE49-F238E27FC236}">
                <a16:creationId xmlns:a16="http://schemas.microsoft.com/office/drawing/2014/main" id="{A7A4C891-26C6-46EC-B48D-BB2B9344161F}"/>
              </a:ext>
            </a:extLst>
          </p:cNvPr>
          <p:cNvSpPr/>
          <p:nvPr/>
        </p:nvSpPr>
        <p:spPr>
          <a:xfrm>
            <a:off x="1118442" y="4470819"/>
            <a:ext cx="5416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spcAft>
                <a:spcPts val="1000"/>
              </a:spcAft>
            </a:pPr>
            <a:r>
              <a:rPr lang="ru-RU" sz="1600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Отказываюсь от использования полиэтиленовых пакетов и перехожу на </a:t>
            </a:r>
            <a:r>
              <a:rPr lang="ru-RU" sz="1600" b="0" i="0" u="non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ЭКОсумки</a:t>
            </a:r>
            <a:r>
              <a:rPr lang="ru-RU" sz="1600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и </a:t>
            </a:r>
            <a:r>
              <a:rPr lang="ru-RU" sz="1600" b="0" i="0" u="non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фруктовки</a:t>
            </a:r>
            <a:r>
              <a:rPr lang="ru-RU" sz="1600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а мусор выношу в ведре.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Прямоугольник 24">
            <a:extLst>
              <a:ext uri="{FF2B5EF4-FFF2-40B4-BE49-F238E27FC236}">
                <a16:creationId xmlns:a16="http://schemas.microsoft.com/office/drawing/2014/main" id="{A7A4C891-26C6-46EC-B48D-BB2B9344161F}"/>
              </a:ext>
            </a:extLst>
          </p:cNvPr>
          <p:cNvSpPr/>
          <p:nvPr/>
        </p:nvSpPr>
        <p:spPr>
          <a:xfrm>
            <a:off x="1101220" y="5204740"/>
            <a:ext cx="5433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spcAft>
                <a:spcPts val="1000"/>
              </a:spcAft>
            </a:pPr>
            <a:r>
              <a:rPr lang="ru-RU" sz="1600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Отказываюсь от напитков в пластиковых бутылках и использую свою многоразовую бутылку.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Прямоугольник 24">
            <a:extLst>
              <a:ext uri="{FF2B5EF4-FFF2-40B4-BE49-F238E27FC236}">
                <a16:creationId xmlns:a16="http://schemas.microsoft.com/office/drawing/2014/main" id="{A7A4C891-26C6-46EC-B48D-BB2B9344161F}"/>
              </a:ext>
            </a:extLst>
          </p:cNvPr>
          <p:cNvSpPr/>
          <p:nvPr/>
        </p:nvSpPr>
        <p:spPr>
          <a:xfrm>
            <a:off x="1142876" y="5956615"/>
            <a:ext cx="5346298" cy="72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85000"/>
              </a:lnSpc>
              <a:spcAft>
                <a:spcPts val="1000"/>
              </a:spcAft>
            </a:pPr>
            <a:r>
              <a:rPr lang="ru-RU" sz="1600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Отказываюсь от употребления алкогольных напитков и курения вместо этого занимаюсь спортом, йогой, посещаю психотерапевта.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3" name="Прямоугольник 24">
            <a:extLst>
              <a:ext uri="{FF2B5EF4-FFF2-40B4-BE49-F238E27FC236}">
                <a16:creationId xmlns:a16="http://schemas.microsoft.com/office/drawing/2014/main" id="{A7A4C891-26C6-46EC-B48D-BB2B9344161F}"/>
              </a:ext>
            </a:extLst>
          </p:cNvPr>
          <p:cNvSpPr/>
          <p:nvPr/>
        </p:nvSpPr>
        <p:spPr>
          <a:xfrm>
            <a:off x="6895089" y="1472021"/>
            <a:ext cx="480255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ts val="24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I, a Homo Sapiens, understand that I have assigned this status myself, and now is the time to justify it.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Прямоугольник 24">
            <a:extLst>
              <a:ext uri="{FF2B5EF4-FFF2-40B4-BE49-F238E27FC236}">
                <a16:creationId xmlns:a16="http://schemas.microsoft.com/office/drawing/2014/main" id="{A7A4C891-26C6-46EC-B48D-BB2B9344161F}"/>
              </a:ext>
            </a:extLst>
          </p:cNvPr>
          <p:cNvSpPr/>
          <p:nvPr/>
        </p:nvSpPr>
        <p:spPr>
          <a:xfrm>
            <a:off x="6902184" y="2212480"/>
            <a:ext cx="4412910" cy="72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85000"/>
              </a:lnSpc>
              <a:spcAft>
                <a:spcPts val="1000"/>
              </a:spcAft>
            </a:pPr>
            <a:r>
              <a:rPr lang="en-us" sz="16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 understand that the environment is in critical condition. I understand that REAL CHANGE requires REAL ACTIONS, not words. 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Прямоугольник 24">
            <a:extLst>
              <a:ext uri="{FF2B5EF4-FFF2-40B4-BE49-F238E27FC236}">
                <a16:creationId xmlns:a16="http://schemas.microsoft.com/office/drawing/2014/main" id="{A7A4C891-26C6-46EC-B48D-BB2B9344161F}"/>
              </a:ext>
            </a:extLst>
          </p:cNvPr>
          <p:cNvSpPr/>
          <p:nvPr/>
        </p:nvSpPr>
        <p:spPr>
          <a:xfrm>
            <a:off x="6990415" y="3031938"/>
            <a:ext cx="4434571" cy="1140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85000"/>
              </a:lnSpc>
              <a:spcAft>
                <a:spcPts val="1000"/>
              </a:spcAft>
            </a:pPr>
            <a:r>
              <a:rPr lang="en-us" sz="16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 understand that massive changes are needed, but the best way to motivate someone is to start yourself. I understand that it is necessary to act not from Monday, but immediately. I understand that a stable result requires REGULAR EFFORTS.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Прямоугольник 24">
            <a:extLst>
              <a:ext uri="{FF2B5EF4-FFF2-40B4-BE49-F238E27FC236}">
                <a16:creationId xmlns:a16="http://schemas.microsoft.com/office/drawing/2014/main" id="{A7A4C891-26C6-46EC-B48D-BB2B9344161F}"/>
              </a:ext>
            </a:extLst>
          </p:cNvPr>
          <p:cNvSpPr/>
          <p:nvPr/>
        </p:nvSpPr>
        <p:spPr>
          <a:xfrm>
            <a:off x="7007446" y="4542889"/>
            <a:ext cx="4434571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85000"/>
              </a:lnSpc>
              <a:spcAft>
                <a:spcPts val="1000"/>
              </a:spcAft>
            </a:pPr>
            <a:r>
              <a:rPr lang="en-us" sz="16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 refuse using plastic bags and switch to eco-bags and fruit bags, and I use a bucket for garbage.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8" name="Прямоугольник 24">
            <a:extLst>
              <a:ext uri="{FF2B5EF4-FFF2-40B4-BE49-F238E27FC236}">
                <a16:creationId xmlns:a16="http://schemas.microsoft.com/office/drawing/2014/main" id="{A7A4C891-26C6-46EC-B48D-BB2B9344161F}"/>
              </a:ext>
            </a:extLst>
          </p:cNvPr>
          <p:cNvSpPr/>
          <p:nvPr/>
        </p:nvSpPr>
        <p:spPr>
          <a:xfrm>
            <a:off x="7134047" y="5219327"/>
            <a:ext cx="4307970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85000"/>
              </a:lnSpc>
              <a:spcAft>
                <a:spcPts val="1000"/>
              </a:spcAft>
            </a:pPr>
            <a:r>
              <a:rPr lang="en-us" sz="16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 refuse drinks in plastic bottles and use my reusable bottle.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" name="Прямоугольник 24">
            <a:extLst>
              <a:ext uri="{FF2B5EF4-FFF2-40B4-BE49-F238E27FC236}">
                <a16:creationId xmlns:a16="http://schemas.microsoft.com/office/drawing/2014/main" id="{A7A4C891-26C6-46EC-B48D-BB2B9344161F}"/>
              </a:ext>
            </a:extLst>
          </p:cNvPr>
          <p:cNvSpPr/>
          <p:nvPr/>
        </p:nvSpPr>
        <p:spPr>
          <a:xfrm>
            <a:off x="7134048" y="5969302"/>
            <a:ext cx="4307970" cy="72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85000"/>
              </a:lnSpc>
              <a:spcAft>
                <a:spcPts val="1000"/>
              </a:spcAft>
            </a:pPr>
            <a:r>
              <a:rPr lang="en-us" sz="16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 refuse drinking alcoholic beverages and smoking, instead I do sports, yoga, and visit a psychotherapist.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05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2D7FB94D-48BF-443C-BF97-C4CA1FB7046A}"/>
              </a:ext>
            </a:extLst>
          </p:cNvPr>
          <p:cNvSpPr/>
          <p:nvPr/>
        </p:nvSpPr>
        <p:spPr>
          <a:xfrm>
            <a:off x="-592049" y="176962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19" y="191480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b="0" i="0" u="none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Клятва Homo Sapiens</a:t>
            </a:r>
            <a:endParaRPr lang="en-us" sz="28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0901AEDD-8872-49F2-93A1-03DA009F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50" y="0"/>
            <a:ext cx="311150" cy="6858000"/>
          </a:xfrm>
          <a:prstGeom prst="rect">
            <a:avLst/>
          </a:prstGeom>
        </p:spPr>
      </p:pic>
      <p:pic>
        <p:nvPicPr>
          <p:cNvPr id="9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6C862F51-FC58-4FD9-B902-628C38505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19" y="1144573"/>
            <a:ext cx="360040" cy="364203"/>
          </a:xfrm>
          <a:prstGeom prst="rect">
            <a:avLst/>
          </a:prstGeom>
          <a:noFill/>
        </p:spPr>
      </p:pic>
      <p:pic>
        <p:nvPicPr>
          <p:cNvPr id="10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53839D56-915C-4604-B1EC-8A948019D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146" y="2146968"/>
            <a:ext cx="360040" cy="364203"/>
          </a:xfrm>
          <a:prstGeom prst="rect">
            <a:avLst/>
          </a:prstGeom>
          <a:noFill/>
        </p:spPr>
      </p:pic>
      <p:pic>
        <p:nvPicPr>
          <p:cNvPr id="11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BF409FFA-7749-4FA3-BF1D-49AE0041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340" y="2785245"/>
            <a:ext cx="360040" cy="364203"/>
          </a:xfrm>
          <a:prstGeom prst="rect">
            <a:avLst/>
          </a:prstGeom>
          <a:noFill/>
        </p:spPr>
      </p:pic>
      <p:pic>
        <p:nvPicPr>
          <p:cNvPr id="12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313F3E9A-F427-4F43-B22E-69F60D0AB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599" y="4434735"/>
            <a:ext cx="360040" cy="364203"/>
          </a:xfrm>
          <a:prstGeom prst="rect">
            <a:avLst/>
          </a:prstGeom>
          <a:noFill/>
        </p:spPr>
      </p:pic>
      <p:pic>
        <p:nvPicPr>
          <p:cNvPr id="13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D293F768-0EA3-4E71-9212-F9FB3B4A6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19" y="5502266"/>
            <a:ext cx="360040" cy="364203"/>
          </a:xfrm>
          <a:prstGeom prst="rect">
            <a:avLst/>
          </a:prstGeom>
          <a:noFill/>
        </p:spPr>
      </p:pic>
      <p:pic>
        <p:nvPicPr>
          <p:cNvPr id="14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67537B41-3ED1-4E96-A69A-9D788CC8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678" y="6167868"/>
            <a:ext cx="360040" cy="364203"/>
          </a:xfrm>
          <a:prstGeom prst="rect">
            <a:avLst/>
          </a:prstGeom>
          <a:noFill/>
        </p:spPr>
      </p:pic>
      <p:sp>
        <p:nvSpPr>
          <p:cNvPr id="15" name="Прямоугольник 9">
            <a:extLst>
              <a:ext uri="{FF2B5EF4-FFF2-40B4-BE49-F238E27FC236}">
                <a16:creationId xmlns:a16="http://schemas.microsoft.com/office/drawing/2014/main" id="{6F3F437E-21E0-464A-B219-1DFCD05B55F0}"/>
              </a:ext>
            </a:extLst>
          </p:cNvPr>
          <p:cNvSpPr/>
          <p:nvPr/>
        </p:nvSpPr>
        <p:spPr>
          <a:xfrm>
            <a:off x="1339724" y="1239713"/>
            <a:ext cx="547631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ts val="2000"/>
              </a:lnSpc>
            </a:pPr>
            <a:r>
              <a:rPr lang="ru-RU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Отказываюсь от одноразовых вещей: посуды, ватных палочек, </a:t>
            </a:r>
            <a:r>
              <a:rPr lang="ru-RU" b="0" i="0" u="non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спонжей</a:t>
            </a:r>
            <a:r>
              <a:rPr lang="ru-RU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трубочек, влажных салфеток, средств женской и детской гигиены и использую их многоразовые альтернативы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16" name="Picture 13" descr="D:\pngtree-green-hook-red-cross-icon-png-transparent-layer-material-hook-red-png-image_4006469 - копия.jpg">
            <a:extLst>
              <a:ext uri="{FF2B5EF4-FFF2-40B4-BE49-F238E27FC236}">
                <a16:creationId xmlns:a16="http://schemas.microsoft.com/office/drawing/2014/main" id="{355605F5-8271-4671-96F8-563B7D51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160" y="3558647"/>
            <a:ext cx="360040" cy="364203"/>
          </a:xfrm>
          <a:prstGeom prst="rect">
            <a:avLst/>
          </a:prstGeom>
          <a:noFill/>
        </p:spPr>
      </p:pic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BBA830D6-C4A6-4AF8-A7D4-CACAF53C041D}"/>
              </a:ext>
            </a:extLst>
          </p:cNvPr>
          <p:cNvSpPr txBox="1">
            <a:spLocks/>
          </p:cNvSpPr>
          <p:nvPr/>
        </p:nvSpPr>
        <p:spPr>
          <a:xfrm>
            <a:off x="750020" y="540588"/>
            <a:ext cx="4730098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Homo Sapiens Vow</a:t>
            </a:r>
            <a:endParaRPr lang="en-us" sz="2800" i="1" dirty="0">
              <a:solidFill>
                <a:schemeClr val="bg1">
                  <a:lumMod val="85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9">
            <a:extLst>
              <a:ext uri="{FF2B5EF4-FFF2-40B4-BE49-F238E27FC236}">
                <a16:creationId xmlns:a16="http://schemas.microsoft.com/office/drawing/2014/main" id="{6F3F437E-21E0-464A-B219-1DFCD05B55F0}"/>
              </a:ext>
            </a:extLst>
          </p:cNvPr>
          <p:cNvSpPr/>
          <p:nvPr/>
        </p:nvSpPr>
        <p:spPr>
          <a:xfrm>
            <a:off x="1339724" y="2321317"/>
            <a:ext cx="547631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ts val="2000"/>
              </a:lnSpc>
            </a:pPr>
            <a:r>
              <a:rPr lang="ru-RU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Собираю мусор раздельно и сдаю отходы на переработку.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Прямоугольник 9">
            <a:extLst>
              <a:ext uri="{FF2B5EF4-FFF2-40B4-BE49-F238E27FC236}">
                <a16:creationId xmlns:a16="http://schemas.microsoft.com/office/drawing/2014/main" id="{6F3F437E-21E0-464A-B219-1DFCD05B55F0}"/>
              </a:ext>
            </a:extLst>
          </p:cNvPr>
          <p:cNvSpPr/>
          <p:nvPr/>
        </p:nvSpPr>
        <p:spPr>
          <a:xfrm>
            <a:off x="1339724" y="2926611"/>
            <a:ext cx="547631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ts val="2000"/>
              </a:lnSpc>
            </a:pPr>
            <a:r>
              <a:rPr lang="ru-RU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Сокращаю в рационе пищу животного происхождения или отказываюсь от нее совсем.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Прямоугольник 9">
            <a:extLst>
              <a:ext uri="{FF2B5EF4-FFF2-40B4-BE49-F238E27FC236}">
                <a16:creationId xmlns:a16="http://schemas.microsoft.com/office/drawing/2014/main" id="{6F3F437E-21E0-464A-B219-1DFCD05B55F0}"/>
              </a:ext>
            </a:extLst>
          </p:cNvPr>
          <p:cNvSpPr/>
          <p:nvPr/>
        </p:nvSpPr>
        <p:spPr>
          <a:xfrm>
            <a:off x="1363218" y="3675844"/>
            <a:ext cx="547631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ts val="2000"/>
              </a:lnSpc>
            </a:pPr>
            <a:r>
              <a:rPr lang="ru-RU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Максимально долго пользуюсь вещами, ремонтирую сломанное, переделываю, использую вещи б/у.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Прямоугольник 9">
            <a:extLst>
              <a:ext uri="{FF2B5EF4-FFF2-40B4-BE49-F238E27FC236}">
                <a16:creationId xmlns:a16="http://schemas.microsoft.com/office/drawing/2014/main" id="{6F3F437E-21E0-464A-B219-1DFCD05B55F0}"/>
              </a:ext>
            </a:extLst>
          </p:cNvPr>
          <p:cNvSpPr/>
          <p:nvPr/>
        </p:nvSpPr>
        <p:spPr>
          <a:xfrm>
            <a:off x="1339724" y="4540209"/>
            <a:ext cx="54763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ts val="2000"/>
              </a:lnSpc>
            </a:pPr>
            <a:r>
              <a:rPr lang="ru-RU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Перестаю гоняться за модой и начинаю гоняться за практичностью, мода переменчива, </a:t>
            </a:r>
            <a:br>
              <a:rPr lang="ru-RU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ru-RU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практичность — стабильна.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Прямоугольник 9">
            <a:extLst>
              <a:ext uri="{FF2B5EF4-FFF2-40B4-BE49-F238E27FC236}">
                <a16:creationId xmlns:a16="http://schemas.microsoft.com/office/drawing/2014/main" id="{6F3F437E-21E0-464A-B219-1DFCD05B55F0}"/>
              </a:ext>
            </a:extLst>
          </p:cNvPr>
          <p:cNvSpPr/>
          <p:nvPr/>
        </p:nvSpPr>
        <p:spPr>
          <a:xfrm>
            <a:off x="1339724" y="5633707"/>
            <a:ext cx="547631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ts val="2000"/>
              </a:lnSpc>
            </a:pPr>
            <a:r>
              <a:rPr lang="ru-RU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Регулярно </a:t>
            </a:r>
            <a:r>
              <a:rPr lang="ru-RU" b="0" i="0" u="non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волонтёрю</a:t>
            </a:r>
            <a:r>
              <a:rPr lang="ru-RU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в экологических проектах или инициирую собственные.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3" name="Прямоугольник 9">
            <a:extLst>
              <a:ext uri="{FF2B5EF4-FFF2-40B4-BE49-F238E27FC236}">
                <a16:creationId xmlns:a16="http://schemas.microsoft.com/office/drawing/2014/main" id="{6F3F437E-21E0-464A-B219-1DFCD05B55F0}"/>
              </a:ext>
            </a:extLst>
          </p:cNvPr>
          <p:cNvSpPr/>
          <p:nvPr/>
        </p:nvSpPr>
        <p:spPr>
          <a:xfrm>
            <a:off x="1364215" y="6229424"/>
            <a:ext cx="547631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ts val="2000"/>
              </a:lnSpc>
            </a:pPr>
            <a:r>
              <a:rPr lang="ru-RU" b="0" i="0" u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Регулярно пишу посты на экологическую тематику</a:t>
            </a:r>
          </a:p>
        </p:txBody>
      </p:sp>
      <p:sp>
        <p:nvSpPr>
          <p:cNvPr id="24" name="Прямоугольник 9">
            <a:extLst>
              <a:ext uri="{FF2B5EF4-FFF2-40B4-BE49-F238E27FC236}">
                <a16:creationId xmlns:a16="http://schemas.microsoft.com/office/drawing/2014/main" id="{6F3F437E-21E0-464A-B219-1DFCD05B55F0}"/>
              </a:ext>
            </a:extLst>
          </p:cNvPr>
          <p:cNvSpPr/>
          <p:nvPr/>
        </p:nvSpPr>
        <p:spPr>
          <a:xfrm>
            <a:off x="6860909" y="1233899"/>
            <a:ext cx="4859163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 refuse one-time items: dishes, cotton buds, sponges, tubes, wet wipes, women's and children's hygiene products and I use their reusable alternatives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Прямоугольник 9">
            <a:extLst>
              <a:ext uri="{FF2B5EF4-FFF2-40B4-BE49-F238E27FC236}">
                <a16:creationId xmlns:a16="http://schemas.microsoft.com/office/drawing/2014/main" id="{6F3F437E-21E0-464A-B219-1DFCD05B55F0}"/>
              </a:ext>
            </a:extLst>
          </p:cNvPr>
          <p:cNvSpPr/>
          <p:nvPr/>
        </p:nvSpPr>
        <p:spPr>
          <a:xfrm>
            <a:off x="6816036" y="2447295"/>
            <a:ext cx="485916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 collect garbage separately and hand over the waste for recycling.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Прямоугольник 9">
            <a:extLst>
              <a:ext uri="{FF2B5EF4-FFF2-40B4-BE49-F238E27FC236}">
                <a16:creationId xmlns:a16="http://schemas.microsoft.com/office/drawing/2014/main" id="{6F3F437E-21E0-464A-B219-1DFCD05B55F0}"/>
              </a:ext>
            </a:extLst>
          </p:cNvPr>
          <p:cNvSpPr/>
          <p:nvPr/>
        </p:nvSpPr>
        <p:spPr>
          <a:xfrm>
            <a:off x="6860911" y="3171199"/>
            <a:ext cx="485916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 reduce or refuse consumption food of animal origin.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8" name="Прямоугольник 9">
            <a:extLst>
              <a:ext uri="{FF2B5EF4-FFF2-40B4-BE49-F238E27FC236}">
                <a16:creationId xmlns:a16="http://schemas.microsoft.com/office/drawing/2014/main" id="{6F3F437E-21E0-464A-B219-1DFCD05B55F0}"/>
              </a:ext>
            </a:extLst>
          </p:cNvPr>
          <p:cNvSpPr/>
          <p:nvPr/>
        </p:nvSpPr>
        <p:spPr>
          <a:xfrm>
            <a:off x="6882292" y="3778768"/>
            <a:ext cx="485916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 use things for as long as possible, repair broken things, redo, use used things.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" name="Прямоугольник 9">
            <a:extLst>
              <a:ext uri="{FF2B5EF4-FFF2-40B4-BE49-F238E27FC236}">
                <a16:creationId xmlns:a16="http://schemas.microsoft.com/office/drawing/2014/main" id="{6F3F437E-21E0-464A-B219-1DFCD05B55F0}"/>
              </a:ext>
            </a:extLst>
          </p:cNvPr>
          <p:cNvSpPr/>
          <p:nvPr/>
        </p:nvSpPr>
        <p:spPr>
          <a:xfrm>
            <a:off x="6930609" y="4540209"/>
            <a:ext cx="48591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 stop chasing fashion and start chasing practicality, fashion is changeable, practicality is stable.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Прямоугольник 9">
            <a:extLst>
              <a:ext uri="{FF2B5EF4-FFF2-40B4-BE49-F238E27FC236}">
                <a16:creationId xmlns:a16="http://schemas.microsoft.com/office/drawing/2014/main" id="{6F3F437E-21E0-464A-B219-1DFCD05B55F0}"/>
              </a:ext>
            </a:extLst>
          </p:cNvPr>
          <p:cNvSpPr/>
          <p:nvPr/>
        </p:nvSpPr>
        <p:spPr>
          <a:xfrm>
            <a:off x="6914346" y="5502266"/>
            <a:ext cx="485916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Regularly volunteer in environmental projects or initiate them.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Прямоугольник 9">
            <a:extLst>
              <a:ext uri="{FF2B5EF4-FFF2-40B4-BE49-F238E27FC236}">
                <a16:creationId xmlns:a16="http://schemas.microsoft.com/office/drawing/2014/main" id="{6F3F437E-21E0-464A-B219-1DFCD05B55F0}"/>
              </a:ext>
            </a:extLst>
          </p:cNvPr>
          <p:cNvSpPr/>
          <p:nvPr/>
        </p:nvSpPr>
        <p:spPr>
          <a:xfrm>
            <a:off x="6939136" y="6229665"/>
            <a:ext cx="485916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 regularly write posts on environmental topics</a:t>
            </a:r>
          </a:p>
        </p:txBody>
      </p:sp>
    </p:spTree>
    <p:extLst>
      <p:ext uri="{BB962C8B-B14F-4D97-AF65-F5344CB8AC3E}">
        <p14:creationId xmlns:p14="http://schemas.microsoft.com/office/powerpoint/2010/main" val="113156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2"/>
          <a:stretch/>
        </p:blipFill>
        <p:spPr>
          <a:xfrm>
            <a:off x="625452" y="0"/>
            <a:ext cx="115665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3300" y="-9525"/>
            <a:ext cx="8648700" cy="102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6000" b="1" i="0" u="none" baseline="0" dirty="0">
                <a:solidFill>
                  <a:srgbClr val="21A388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ВОПРОС!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A0B419-6D0D-4CEC-82F6-FD75BBA387BF}"/>
              </a:ext>
            </a:extLst>
          </p:cNvPr>
          <p:cNvSpPr txBox="1"/>
          <p:nvPr/>
        </p:nvSpPr>
        <p:spPr>
          <a:xfrm>
            <a:off x="3471682" y="1855436"/>
            <a:ext cx="8366148" cy="16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85000"/>
              </a:lnSpc>
              <a:buNone/>
            </a:pPr>
            <a:r>
              <a:rPr lang="ru-RU" sz="40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Мы так много говорим об экологии, но состояние окружающей среды всё хуже и хуже…</a:t>
            </a:r>
            <a:endParaRPr lang="ru-RU" sz="4000" b="1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3300" y="657225"/>
            <a:ext cx="8648700" cy="102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sz="6000" b="1" i="1" u="none" baseline="0" dirty="0">
                <a:solidFill>
                  <a:srgbClr val="21A388">
                    <a:alpha val="59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QUESTION!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A0B419-6D0D-4CEC-82F6-FD75BBA387BF}"/>
              </a:ext>
            </a:extLst>
          </p:cNvPr>
          <p:cNvSpPr txBox="1"/>
          <p:nvPr/>
        </p:nvSpPr>
        <p:spPr>
          <a:xfrm>
            <a:off x="5219114" y="3696128"/>
            <a:ext cx="6690334" cy="1509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ct val="85000"/>
              </a:lnSpc>
              <a:buNone/>
            </a:pPr>
            <a:r>
              <a:rPr lang="en-us" sz="36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We talk so much about environment, but the environment is getting worse and worse…</a:t>
            </a:r>
            <a:endParaRPr lang="en-us" sz="3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A0B419-6D0D-4CEC-82F6-FD75BBA387BF}"/>
              </a:ext>
            </a:extLst>
          </p:cNvPr>
          <p:cNvSpPr txBox="1"/>
          <p:nvPr/>
        </p:nvSpPr>
        <p:spPr>
          <a:xfrm>
            <a:off x="3471682" y="5386941"/>
            <a:ext cx="8366148" cy="6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85000"/>
              </a:lnSpc>
              <a:buNone/>
            </a:pPr>
            <a:r>
              <a:rPr lang="en-us" sz="4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ПОЧЕМУ?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A0B419-6D0D-4CEC-82F6-FD75BBA387BF}"/>
              </a:ext>
            </a:extLst>
          </p:cNvPr>
          <p:cNvSpPr txBox="1"/>
          <p:nvPr/>
        </p:nvSpPr>
        <p:spPr>
          <a:xfrm>
            <a:off x="3471682" y="5948022"/>
            <a:ext cx="8366148" cy="56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ct val="85000"/>
              </a:lnSpc>
              <a:buNone/>
            </a:pPr>
            <a:r>
              <a:rPr lang="en-us" sz="3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89661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2"/>
          <a:stretch/>
        </p:blipFill>
        <p:spPr>
          <a:xfrm>
            <a:off x="625452" y="0"/>
            <a:ext cx="115665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2458" y="672827"/>
            <a:ext cx="8679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6000" b="1" i="0" u="none" baseline="0" dirty="0">
                <a:solidFill>
                  <a:srgbClr val="21A388">
                    <a:alpha val="70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A rhetorical question!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A0B419-6D0D-4CEC-82F6-FD75BBA387BF}"/>
              </a:ext>
            </a:extLst>
          </p:cNvPr>
          <p:cNvSpPr txBox="1"/>
          <p:nvPr/>
        </p:nvSpPr>
        <p:spPr>
          <a:xfrm>
            <a:off x="3595913" y="1789895"/>
            <a:ext cx="8512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ru-RU" sz="36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Может, уже хватит</a:t>
            </a:r>
          </a:p>
          <a:p>
            <a:pPr rtl="0">
              <a:buNone/>
            </a:pPr>
            <a:r>
              <a:rPr lang="ru-RU" sz="36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производить, продавать</a:t>
            </a:r>
            <a:br>
              <a:rPr lang="ru-RU" sz="36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ru-RU" sz="36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и покупать мусор,</a:t>
            </a:r>
          </a:p>
          <a:p>
            <a:pPr rtl="0">
              <a:buNone/>
            </a:pPr>
            <a:r>
              <a:rPr lang="ru-RU" sz="36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выбрасывая деньги, силы и здоровье?!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A0B419-6D0D-4CEC-82F6-FD75BBA387BF}"/>
              </a:ext>
            </a:extLst>
          </p:cNvPr>
          <p:cNvSpPr txBox="1"/>
          <p:nvPr/>
        </p:nvSpPr>
        <p:spPr>
          <a:xfrm>
            <a:off x="2842903" y="4492119"/>
            <a:ext cx="9138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sz="36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Maybe we should stop to produce,</a:t>
            </a:r>
            <a:br>
              <a:rPr lang="en-us" sz="36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en-us" sz="36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sell and buy garbage, </a:t>
            </a:r>
          </a:p>
          <a:p>
            <a:pPr algn="r" rtl="0">
              <a:buNone/>
            </a:pPr>
            <a:r>
              <a:rPr lang="en-us" sz="36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throwing away money, power and health?!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2457" y="-12973"/>
            <a:ext cx="8679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6000" b="1" i="0" u="none" baseline="0" dirty="0" err="1">
                <a:solidFill>
                  <a:srgbClr val="21A388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Риторический</a:t>
            </a:r>
            <a:r>
              <a:rPr lang="en-us" sz="6000" b="1" i="0" u="none" baseline="0" dirty="0">
                <a:solidFill>
                  <a:srgbClr val="21A388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6000" b="1" i="0" u="none" baseline="0" dirty="0" err="1">
                <a:solidFill>
                  <a:srgbClr val="21A388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вопрос</a:t>
            </a:r>
            <a:r>
              <a:rPr lang="en-us" sz="6000" b="1" i="0" u="none" baseline="0" dirty="0">
                <a:solidFill>
                  <a:srgbClr val="21A388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0132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23439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565" y="1464592"/>
            <a:ext cx="4861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800" b="1" i="0" u="none" baseline="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БЛАГОДАРИМ ЗА ВНИМАНИЕ!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0A533F51-65FB-4DC8-8B60-2C0C11C86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19" y="3652319"/>
            <a:ext cx="301573" cy="30157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BC56245-F17D-4A18-8473-8E546753C425}"/>
              </a:ext>
            </a:extLst>
          </p:cNvPr>
          <p:cNvSpPr txBox="1"/>
          <p:nvPr/>
        </p:nvSpPr>
        <p:spPr>
          <a:xfrm>
            <a:off x="7372531" y="3389015"/>
            <a:ext cx="2767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Exo 2 Medium Condensed" panose="00000606000000000000" pitchFamily="50" charset="-52"/>
              </a:defRPr>
            </a:lvl1pPr>
          </a:lstStyle>
          <a:p>
            <a:pPr algn="l" rtl="0"/>
            <a:r>
              <a:rPr lang="en-us" b="1" i="1" u="non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Damir</a:t>
            </a:r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1" u="non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Karimov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1" name="Овал 25">
            <a:extLst>
              <a:ext uri="{FF2B5EF4-FFF2-40B4-BE49-F238E27FC236}">
                <a16:creationId xmlns:a16="http://schemas.microsoft.com/office/drawing/2014/main" id="{D3DFDAC6-77A2-4DCA-8CD6-CC4093B15C27}"/>
              </a:ext>
            </a:extLst>
          </p:cNvPr>
          <p:cNvSpPr/>
          <p:nvPr/>
        </p:nvSpPr>
        <p:spPr>
          <a:xfrm>
            <a:off x="6771051" y="3296028"/>
            <a:ext cx="507077" cy="507077"/>
          </a:xfrm>
          <a:prstGeom prst="ellipse">
            <a:avLst/>
          </a:prstGeom>
          <a:solidFill>
            <a:srgbClr val="5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pic>
        <p:nvPicPr>
          <p:cNvPr id="42" name="Рисунок 29">
            <a:extLst>
              <a:ext uri="{FF2B5EF4-FFF2-40B4-BE49-F238E27FC236}">
                <a16:creationId xmlns:a16="http://schemas.microsoft.com/office/drawing/2014/main" id="{71E19893-33CC-45DA-BC91-EF4055DCED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59" y="3416657"/>
            <a:ext cx="266660" cy="26581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59753" y="3429000"/>
            <a:ext cx="4861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800" b="1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THANK YOU FOR YOUR TIME!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C56245-F17D-4A18-8473-8E546753C425}"/>
              </a:ext>
            </a:extLst>
          </p:cNvPr>
          <p:cNvSpPr txBox="1"/>
          <p:nvPr/>
        </p:nvSpPr>
        <p:spPr>
          <a:xfrm>
            <a:off x="7398336" y="3040435"/>
            <a:ext cx="2767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Exo 2 Medium Condensed" panose="00000606000000000000" pitchFamily="50" charset="-52"/>
              </a:defRPr>
            </a:lvl1pPr>
          </a:lstStyle>
          <a:p>
            <a:pPr algn="l" rtl="0"/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Дамир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Каримов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C56245-F17D-4A18-8473-8E546753C425}"/>
              </a:ext>
            </a:extLst>
          </p:cNvPr>
          <p:cNvSpPr txBox="1"/>
          <p:nvPr/>
        </p:nvSpPr>
        <p:spPr>
          <a:xfrm>
            <a:off x="7372532" y="3777276"/>
            <a:ext cx="2767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Exo 2 Medium Condensed" panose="00000606000000000000" pitchFamily="50" charset="-52"/>
              </a:defRPr>
            </a:lvl1pPr>
          </a:lstStyle>
          <a:p>
            <a:pPr algn="l" rtl="0"/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karimov_damir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18900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7512758" y="245226"/>
            <a:ext cx="1666875" cy="1666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4673" y="366414"/>
            <a:ext cx="4600140" cy="2188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85000"/>
              </a:lnSpc>
            </a:pPr>
            <a:r>
              <a:rPr lang="en-us" sz="3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На </a:t>
            </a:r>
            <a:r>
              <a:rPr lang="en-us" sz="3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каждый</a:t>
            </a:r>
            <a:r>
              <a:rPr lang="en-us" sz="3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3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вопрос</a:t>
            </a:r>
            <a:r>
              <a:rPr lang="en-us" sz="3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у </a:t>
            </a:r>
            <a:r>
              <a:rPr lang="en-us" sz="3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нас</a:t>
            </a:r>
            <a:r>
              <a:rPr lang="en-us" sz="3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3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есть</a:t>
            </a:r>
            <a:r>
              <a:rPr lang="en-us" sz="3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2 </a:t>
            </a:r>
            <a:r>
              <a:rPr lang="en-us" sz="3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ответа</a:t>
            </a:r>
            <a:r>
              <a:rPr lang="en-us" sz="3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: </a:t>
            </a:r>
            <a:r>
              <a:rPr lang="en-us" sz="3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один</a:t>
            </a:r>
            <a:r>
              <a:rPr lang="en-us" sz="3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3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красивый</a:t>
            </a:r>
            <a:r>
              <a:rPr lang="en-us" sz="3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и </a:t>
            </a:r>
            <a:r>
              <a:rPr lang="en-us" sz="3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лживый</a:t>
            </a:r>
            <a:r>
              <a:rPr lang="en-us" sz="3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3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второй</a:t>
            </a:r>
            <a:r>
              <a:rPr lang="en-us" sz="3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– </a:t>
            </a:r>
            <a:r>
              <a:rPr lang="en-us" sz="3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правдивый</a:t>
            </a:r>
            <a:r>
              <a:rPr lang="en-us" sz="3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br>
              <a:rPr lang="ru-RU" sz="3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en-us" sz="3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но</a:t>
            </a:r>
            <a:r>
              <a:rPr lang="en-us" sz="3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32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неудобный</a:t>
            </a:r>
            <a:r>
              <a:rPr lang="en-us" sz="32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94B7B-4236-4C33-935F-52E153F3B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337" y="0"/>
            <a:ext cx="6193663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C6AD30A-AAC0-4360-9AE8-5C6E5C372191}"/>
              </a:ext>
            </a:extLst>
          </p:cNvPr>
          <p:cNvSpPr txBox="1"/>
          <p:nvPr/>
        </p:nvSpPr>
        <p:spPr>
          <a:xfrm>
            <a:off x="4042460" y="5846029"/>
            <a:ext cx="1779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0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Дейл</a:t>
            </a:r>
            <a:r>
              <a:rPr lang="en-us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0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Карнеги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673" y="3212805"/>
            <a:ext cx="4600140" cy="2188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sz="32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We have two answers to each question: one is nice and false, the other is truthful, but inconvenient.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AD30A-AAC0-4360-9AE8-5C6E5C372191}"/>
              </a:ext>
            </a:extLst>
          </p:cNvPr>
          <p:cNvSpPr txBox="1"/>
          <p:nvPr/>
        </p:nvSpPr>
        <p:spPr>
          <a:xfrm>
            <a:off x="4042460" y="6122254"/>
            <a:ext cx="1779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Dale Carnegie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3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-581025" y="371475"/>
            <a:ext cx="9979668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000" y="450621"/>
            <a:ext cx="7965982" cy="41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70000"/>
              </a:lnSpc>
            </a:pPr>
            <a:r>
              <a:rPr lang="ru-RU" sz="2800" b="0" i="0" u="none" baseline="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Правдивый ответ: таким мы создали наш мир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192DF-BE91-49E7-AA06-243C9E598393}"/>
              </a:ext>
            </a:extLst>
          </p:cNvPr>
          <p:cNvSpPr txBox="1"/>
          <p:nvPr/>
        </p:nvSpPr>
        <p:spPr>
          <a:xfrm>
            <a:off x="4418045" y="1621750"/>
            <a:ext cx="3859528" cy="41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70000"/>
              </a:lnSpc>
            </a:pPr>
            <a:r>
              <a:rPr lang="en-us" sz="2800" b="0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Линейная</a:t>
            </a:r>
            <a:r>
              <a:rPr lang="en-us" sz="28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800" b="0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экономика</a:t>
            </a:r>
            <a:endParaRPr lang="en-us" sz="2800" b="0" i="0" u="none" baseline="0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0" name="Picture 11" descr="D:\_13149-12 (1).jpg">
            <a:extLst>
              <a:ext uri="{FF2B5EF4-FFF2-40B4-BE49-F238E27FC236}">
                <a16:creationId xmlns:a16="http://schemas.microsoft.com/office/drawing/2014/main" id="{803805AA-F48E-423F-A00F-FD2421306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7799" r="22813" b="55160"/>
          <a:stretch>
            <a:fillRect/>
          </a:stretch>
        </p:blipFill>
        <p:spPr bwMode="auto">
          <a:xfrm>
            <a:off x="9426262" y="2074632"/>
            <a:ext cx="2433058" cy="2186279"/>
          </a:xfrm>
          <a:prstGeom prst="rect">
            <a:avLst/>
          </a:prstGeom>
          <a:noFill/>
        </p:spPr>
      </p:pic>
      <p:pic>
        <p:nvPicPr>
          <p:cNvPr id="11" name="Picture 6" descr="D:\_74855-305.jpg">
            <a:extLst>
              <a:ext uri="{FF2B5EF4-FFF2-40B4-BE49-F238E27FC236}">
                <a16:creationId xmlns:a16="http://schemas.microsoft.com/office/drawing/2014/main" id="{AC8CF30B-B521-4D1F-B72D-73AC0676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41060" r="35994" b="66175"/>
          <a:stretch>
            <a:fillRect/>
          </a:stretch>
        </p:blipFill>
        <p:spPr bwMode="auto">
          <a:xfrm>
            <a:off x="7401908" y="2540236"/>
            <a:ext cx="1802751" cy="1716906"/>
          </a:xfrm>
          <a:prstGeom prst="rect">
            <a:avLst/>
          </a:prstGeom>
          <a:noFill/>
        </p:spPr>
      </p:pic>
      <p:pic>
        <p:nvPicPr>
          <p:cNvPr id="12" name="Picture 5" descr="D:\_1308-16689.jpg">
            <a:extLst>
              <a:ext uri="{FF2B5EF4-FFF2-40B4-BE49-F238E27FC236}">
                <a16:creationId xmlns:a16="http://schemas.microsoft.com/office/drawing/2014/main" id="{FBDEFA1A-85AE-47C3-993E-FA762AF63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r="16000"/>
          <a:stretch>
            <a:fillRect/>
          </a:stretch>
        </p:blipFill>
        <p:spPr bwMode="auto">
          <a:xfrm>
            <a:off x="5582489" y="2905555"/>
            <a:ext cx="1512167" cy="1351587"/>
          </a:xfrm>
          <a:prstGeom prst="rect">
            <a:avLst/>
          </a:prstGeom>
          <a:noFill/>
        </p:spPr>
      </p:pic>
      <p:pic>
        <p:nvPicPr>
          <p:cNvPr id="14" name="Picture 10" descr="D:\_13149-12.jpg">
            <a:extLst>
              <a:ext uri="{FF2B5EF4-FFF2-40B4-BE49-F238E27FC236}">
                <a16:creationId xmlns:a16="http://schemas.microsoft.com/office/drawing/2014/main" id="{FDE6A30D-2ED7-4AC7-8070-4A04F337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7235" y="2639348"/>
            <a:ext cx="2011038" cy="1647721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D40D4C-4AB4-4D44-B41C-7305717CB851}"/>
              </a:ext>
            </a:extLst>
          </p:cNvPr>
          <p:cNvSpPr txBox="1"/>
          <p:nvPr/>
        </p:nvSpPr>
        <p:spPr>
          <a:xfrm>
            <a:off x="3126627" y="4913612"/>
            <a:ext cx="259228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/>
            <a:r>
              <a:rPr lang="en-us" sz="2800" b="0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Производство</a:t>
            </a:r>
            <a:r>
              <a:rPr lang="en-us" sz="28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F7DBA2-F576-49BA-9268-63DD5658B874}"/>
              </a:ext>
            </a:extLst>
          </p:cNvPr>
          <p:cNvSpPr txBox="1"/>
          <p:nvPr/>
        </p:nvSpPr>
        <p:spPr>
          <a:xfrm>
            <a:off x="7342561" y="4913612"/>
            <a:ext cx="259228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rtl="0"/>
            <a:r>
              <a:rPr lang="en-us" sz="2800" b="0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Потребление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F55B9-7C39-4E9E-94B3-F270C3C623D1}"/>
              </a:ext>
            </a:extLst>
          </p:cNvPr>
          <p:cNvSpPr txBox="1"/>
          <p:nvPr/>
        </p:nvSpPr>
        <p:spPr>
          <a:xfrm>
            <a:off x="5429199" y="4295095"/>
            <a:ext cx="28803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/>
            <a:r>
              <a:rPr lang="en-us" sz="2800" b="0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Распределение</a:t>
            </a:r>
            <a:r>
              <a:rPr lang="en-us" sz="2800" b="0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718CF-0D73-4B32-8104-4A141D22DB1D}"/>
              </a:ext>
            </a:extLst>
          </p:cNvPr>
          <p:cNvSpPr txBox="1"/>
          <p:nvPr/>
        </p:nvSpPr>
        <p:spPr>
          <a:xfrm>
            <a:off x="9844984" y="4295094"/>
            <a:ext cx="259228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/>
            <a:r>
              <a:rPr lang="en-us" sz="2800" b="0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Утилизация </a:t>
            </a:r>
          </a:p>
        </p:txBody>
      </p:sp>
      <p:sp>
        <p:nvSpPr>
          <p:cNvPr id="21" name="Прямоугольник 19">
            <a:extLst>
              <a:ext uri="{FF2B5EF4-FFF2-40B4-BE49-F238E27FC236}">
                <a16:creationId xmlns:a16="http://schemas.microsoft.com/office/drawing/2014/main" id="{0BAC718A-4028-40AF-A7BA-EBCF37B05D4A}"/>
              </a:ext>
            </a:extLst>
          </p:cNvPr>
          <p:cNvSpPr/>
          <p:nvPr/>
        </p:nvSpPr>
        <p:spPr>
          <a:xfrm>
            <a:off x="5454270" y="414833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34EE42-6FA7-4C06-A072-C56B4B3CB959}"/>
              </a:ext>
            </a:extLst>
          </p:cNvPr>
          <p:cNvSpPr txBox="1"/>
          <p:nvPr/>
        </p:nvSpPr>
        <p:spPr>
          <a:xfrm>
            <a:off x="933160" y="4171984"/>
            <a:ext cx="151216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/>
            <a:r>
              <a:rPr lang="en-us" sz="2800" b="0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Добыча</a:t>
            </a:r>
            <a:r>
              <a:rPr lang="en-us" sz="3600" b="1" i="0" u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28" name="Picture 7" descr="D:\4d785d9ac44900b179b4491d6c04d331.jpg">
            <a:extLst>
              <a:ext uri="{FF2B5EF4-FFF2-40B4-BE49-F238E27FC236}">
                <a16:creationId xmlns:a16="http://schemas.microsoft.com/office/drawing/2014/main" id="{0F8BB49C-92C2-43C1-801B-60B54DDC7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15140" r="26092" b="61319"/>
          <a:stretch>
            <a:fillRect/>
          </a:stretch>
        </p:blipFill>
        <p:spPr bwMode="auto">
          <a:xfrm>
            <a:off x="562083" y="2781773"/>
            <a:ext cx="2105472" cy="1433943"/>
          </a:xfrm>
          <a:prstGeom prst="rect">
            <a:avLst/>
          </a:prstGeom>
          <a:noFill/>
        </p:spPr>
      </p:pic>
      <p:cxnSp>
        <p:nvCxnSpPr>
          <p:cNvPr id="29" name="Прямая со стрелкой 32">
            <a:extLst>
              <a:ext uri="{FF2B5EF4-FFF2-40B4-BE49-F238E27FC236}">
                <a16:creationId xmlns:a16="http://schemas.microsoft.com/office/drawing/2014/main" id="{E5BF2B2B-6D17-4074-8C7A-6E5F19146312}"/>
              </a:ext>
            </a:extLst>
          </p:cNvPr>
          <p:cNvCxnSpPr>
            <a:cxnSpLocks/>
          </p:cNvCxnSpPr>
          <p:nvPr/>
        </p:nvCxnSpPr>
        <p:spPr>
          <a:xfrm>
            <a:off x="2667555" y="4003554"/>
            <a:ext cx="581323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35">
            <a:extLst>
              <a:ext uri="{FF2B5EF4-FFF2-40B4-BE49-F238E27FC236}">
                <a16:creationId xmlns:a16="http://schemas.microsoft.com/office/drawing/2014/main" id="{D0DF8734-D069-4A7F-A2D9-D2B67865DFFB}"/>
              </a:ext>
            </a:extLst>
          </p:cNvPr>
          <p:cNvCxnSpPr>
            <a:cxnSpLocks/>
          </p:cNvCxnSpPr>
          <p:nvPr/>
        </p:nvCxnSpPr>
        <p:spPr>
          <a:xfrm>
            <a:off x="5011318" y="4003554"/>
            <a:ext cx="563237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6">
            <a:extLst>
              <a:ext uri="{FF2B5EF4-FFF2-40B4-BE49-F238E27FC236}">
                <a16:creationId xmlns:a16="http://schemas.microsoft.com/office/drawing/2014/main" id="{13F5F6DA-E6E1-4317-92D0-8E0C7A7FFE23}"/>
              </a:ext>
            </a:extLst>
          </p:cNvPr>
          <p:cNvCxnSpPr>
            <a:cxnSpLocks/>
          </p:cNvCxnSpPr>
          <p:nvPr/>
        </p:nvCxnSpPr>
        <p:spPr>
          <a:xfrm>
            <a:off x="7105394" y="4003554"/>
            <a:ext cx="593028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7">
            <a:extLst>
              <a:ext uri="{FF2B5EF4-FFF2-40B4-BE49-F238E27FC236}">
                <a16:creationId xmlns:a16="http://schemas.microsoft.com/office/drawing/2014/main" id="{E99EF386-C61D-4EFF-8BA7-5BB5C5D68D3F}"/>
              </a:ext>
            </a:extLst>
          </p:cNvPr>
          <p:cNvCxnSpPr>
            <a:cxnSpLocks/>
          </p:cNvCxnSpPr>
          <p:nvPr/>
        </p:nvCxnSpPr>
        <p:spPr>
          <a:xfrm>
            <a:off x="9049659" y="4003554"/>
            <a:ext cx="544924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0000" y="813477"/>
            <a:ext cx="7965982" cy="41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ct val="70000"/>
              </a:lnSpc>
            </a:pPr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The truthful answer: this is how we created our world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1192DF-BE91-49E7-AA06-243C9E598393}"/>
              </a:ext>
            </a:extLst>
          </p:cNvPr>
          <p:cNvSpPr txBox="1"/>
          <p:nvPr/>
        </p:nvSpPr>
        <p:spPr>
          <a:xfrm>
            <a:off x="4418045" y="1926550"/>
            <a:ext cx="3859528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70000"/>
              </a:lnSpc>
            </a:pPr>
            <a:r>
              <a:rPr lang="en-us" sz="28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Linear economics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D40D4C-4AB4-4D44-B41C-7305717CB851}"/>
              </a:ext>
            </a:extLst>
          </p:cNvPr>
          <p:cNvSpPr txBox="1"/>
          <p:nvPr/>
        </p:nvSpPr>
        <p:spPr>
          <a:xfrm>
            <a:off x="3126627" y="5218412"/>
            <a:ext cx="259228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/>
            <a:r>
              <a:rPr lang="en-us" sz="28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Production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F7DBA2-F576-49BA-9268-63DD5658B874}"/>
              </a:ext>
            </a:extLst>
          </p:cNvPr>
          <p:cNvSpPr txBox="1"/>
          <p:nvPr/>
        </p:nvSpPr>
        <p:spPr>
          <a:xfrm>
            <a:off x="7342561" y="5218412"/>
            <a:ext cx="259228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rtl="0"/>
            <a:r>
              <a:rPr lang="en-us" sz="28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Consumption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8F55B9-7C39-4E9E-94B3-F270C3C623D1}"/>
              </a:ext>
            </a:extLst>
          </p:cNvPr>
          <p:cNvSpPr txBox="1"/>
          <p:nvPr/>
        </p:nvSpPr>
        <p:spPr>
          <a:xfrm>
            <a:off x="5429199" y="4599895"/>
            <a:ext cx="288032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/>
            <a:r>
              <a:rPr lang="en-us" sz="28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Delegating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8718CF-0D73-4B32-8104-4A141D22DB1D}"/>
              </a:ext>
            </a:extLst>
          </p:cNvPr>
          <p:cNvSpPr txBox="1"/>
          <p:nvPr/>
        </p:nvSpPr>
        <p:spPr>
          <a:xfrm>
            <a:off x="9844984" y="4599894"/>
            <a:ext cx="259228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/>
            <a:r>
              <a:rPr lang="en-us" sz="2800" b="0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Utilization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34EE42-6FA7-4C06-A072-C56B4B3CB959}"/>
              </a:ext>
            </a:extLst>
          </p:cNvPr>
          <p:cNvSpPr txBox="1"/>
          <p:nvPr/>
        </p:nvSpPr>
        <p:spPr>
          <a:xfrm>
            <a:off x="933160" y="4476784"/>
            <a:ext cx="213417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/>
            <a:r>
              <a:rPr lang="en-us" sz="2800" b="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Extraction</a:t>
            </a:r>
            <a:r>
              <a:rPr lang="en-us" sz="3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836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7512758" y="245226"/>
            <a:ext cx="1666875" cy="1666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18" name="Скругленный прямоугольник 2">
            <a:extLst>
              <a:ext uri="{FF2B5EF4-FFF2-40B4-BE49-F238E27FC236}">
                <a16:creationId xmlns:a16="http://schemas.microsoft.com/office/drawing/2014/main" id="{AF0602F0-24F7-40F3-8D26-88BD6FC143B8}"/>
              </a:ext>
            </a:extLst>
          </p:cNvPr>
          <p:cNvSpPr/>
          <p:nvPr/>
        </p:nvSpPr>
        <p:spPr>
          <a:xfrm>
            <a:off x="-323850" y="258931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000" y="330520"/>
            <a:ext cx="6880225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algn="l" rtl="0">
              <a:lnSpc>
                <a:spcPct val="70000"/>
              </a:lnSpc>
              <a:spcBef>
                <a:spcPts val="1200"/>
              </a:spcBef>
            </a:pPr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Почему</a:t>
            </a:r>
            <a:r>
              <a:rPr lang="en-us" sz="2800" b="0" i="0" u="none" baseline="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мы</a:t>
            </a:r>
            <a:r>
              <a:rPr lang="en-us" sz="2800" b="0" i="0" u="none" baseline="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выбрасываем</a:t>
            </a:r>
            <a:r>
              <a:rPr lang="en-us" sz="2800" b="0" i="0" u="none" baseline="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деньги</a:t>
            </a:r>
            <a:r>
              <a:rPr lang="en-us" sz="2800" b="0" i="0" u="none" baseline="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23C44-DF14-4BE8-B62D-4D0AF8B84FFC}"/>
              </a:ext>
            </a:extLst>
          </p:cNvPr>
          <p:cNvSpPr txBox="1"/>
          <p:nvPr/>
        </p:nvSpPr>
        <p:spPr>
          <a:xfrm>
            <a:off x="239859" y="1035195"/>
            <a:ext cx="108233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" rtl="0">
              <a:spcBef>
                <a:spcPts val="600"/>
              </a:spcBef>
            </a:pP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среднем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99%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всех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купленных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товаров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мы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выбрасываем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в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течение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года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после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покупки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…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76778D48-60DA-4D2E-B72E-26AD401BC73D}"/>
              </a:ext>
            </a:extLst>
          </p:cNvPr>
          <p:cNvSpPr/>
          <p:nvPr/>
        </p:nvSpPr>
        <p:spPr>
          <a:xfrm>
            <a:off x="5971644" y="3355166"/>
            <a:ext cx="556591" cy="703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0000" y="649273"/>
            <a:ext cx="6880225" cy="41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algn="r" rtl="0">
              <a:lnSpc>
                <a:spcPct val="70000"/>
              </a:lnSpc>
              <a:spcBef>
                <a:spcPts val="1200"/>
              </a:spcBef>
            </a:pPr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Why are we throwing money away?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423C44-DF14-4BE8-B62D-4D0AF8B84FFC}"/>
              </a:ext>
            </a:extLst>
          </p:cNvPr>
          <p:cNvSpPr txBox="1"/>
          <p:nvPr/>
        </p:nvSpPr>
        <p:spPr>
          <a:xfrm>
            <a:off x="6377985" y="2192619"/>
            <a:ext cx="2609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" algn="r" rtl="0">
              <a:spcBef>
                <a:spcPts val="600"/>
              </a:spcBef>
            </a:pPr>
            <a:r>
              <a:rPr lang="en-us" sz="28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BUT!</a:t>
            </a:r>
            <a:endParaRPr lang="en-us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423C44-DF14-4BE8-B62D-4D0AF8B84FFC}"/>
              </a:ext>
            </a:extLst>
          </p:cNvPr>
          <p:cNvSpPr txBox="1"/>
          <p:nvPr/>
        </p:nvSpPr>
        <p:spPr>
          <a:xfrm>
            <a:off x="5799964" y="2879963"/>
            <a:ext cx="3765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" algn="r" rtl="0">
              <a:spcBef>
                <a:spcPts val="600"/>
              </a:spcBef>
            </a:pPr>
            <a:r>
              <a:rPr lang="en-us" sz="2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Market economy</a:t>
            </a:r>
            <a:endParaRPr lang="en-us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423C44-DF14-4BE8-B62D-4D0AF8B84FFC}"/>
              </a:ext>
            </a:extLst>
          </p:cNvPr>
          <p:cNvSpPr txBox="1"/>
          <p:nvPr/>
        </p:nvSpPr>
        <p:spPr>
          <a:xfrm>
            <a:off x="1570957" y="3924338"/>
            <a:ext cx="7242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" rtl="0">
              <a:spcBef>
                <a:spcPts val="600"/>
              </a:spcBef>
            </a:pPr>
            <a:r>
              <a:rPr lang="en-us" sz="2400" b="1" dirty="0" err="1">
                <a:latin typeface="Calibri" pitchFamily="34" charset="0"/>
                <a:cs typeface="Calibri" pitchFamily="34" charset="0"/>
                <a:sym typeface="Calibri" pitchFamily="34" charset="0"/>
              </a:rPr>
              <a:t>Спрос</a:t>
            </a:r>
            <a:r>
              <a:rPr lang="en-us" sz="24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  <a:sym typeface="Calibri" pitchFamily="34" charset="0"/>
              </a:rPr>
              <a:t>порождает</a:t>
            </a:r>
            <a:r>
              <a:rPr lang="en-us" sz="24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  <a:sym typeface="Calibri" pitchFamily="34" charset="0"/>
              </a:rPr>
              <a:t>предложение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423C44-DF14-4BE8-B62D-4D0AF8B84FFC}"/>
              </a:ext>
            </a:extLst>
          </p:cNvPr>
          <p:cNvSpPr txBox="1"/>
          <p:nvPr/>
        </p:nvSpPr>
        <p:spPr>
          <a:xfrm>
            <a:off x="2605138" y="1413698"/>
            <a:ext cx="92701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" algn="r" rtl="0">
              <a:spcBef>
                <a:spcPts val="600"/>
              </a:spcBef>
            </a:pPr>
            <a:r>
              <a:rPr lang="en-us" sz="2400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On average, we throw away 99% of all purchased goods within a year after purchase…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423C44-DF14-4BE8-B62D-4D0AF8B84FFC}"/>
              </a:ext>
            </a:extLst>
          </p:cNvPr>
          <p:cNvSpPr txBox="1"/>
          <p:nvPr/>
        </p:nvSpPr>
        <p:spPr>
          <a:xfrm>
            <a:off x="3441962" y="2208822"/>
            <a:ext cx="2544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" rtl="0">
              <a:spcBef>
                <a:spcPts val="600"/>
              </a:spcBef>
            </a:pPr>
            <a:r>
              <a:rPr lang="en-us" sz="28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НО!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423C44-DF14-4BE8-B62D-4D0AF8B84FFC}"/>
              </a:ext>
            </a:extLst>
          </p:cNvPr>
          <p:cNvSpPr txBox="1"/>
          <p:nvPr/>
        </p:nvSpPr>
        <p:spPr>
          <a:xfrm>
            <a:off x="2372818" y="2916589"/>
            <a:ext cx="4023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" rtl="0">
              <a:spcBef>
                <a:spcPts val="600"/>
              </a:spcBef>
            </a:pP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Рыночная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экономика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423C44-DF14-4BE8-B62D-4D0AF8B84FFC}"/>
              </a:ext>
            </a:extLst>
          </p:cNvPr>
          <p:cNvSpPr txBox="1"/>
          <p:nvPr/>
        </p:nvSpPr>
        <p:spPr>
          <a:xfrm>
            <a:off x="311150" y="4989497"/>
            <a:ext cx="8423795" cy="799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" rtl="0">
              <a:lnSpc>
                <a:spcPct val="85000"/>
              </a:lnSpc>
              <a:spcBef>
                <a:spcPts val="600"/>
              </a:spcBef>
            </a:pP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Покупатель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решает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что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и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сколько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будет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производиться</a:t>
            </a:r>
            <a:endParaRPr lang="en-us" sz="2400" b="1" i="0" u="none" baseline="0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22860" rtl="0">
              <a:lnSpc>
                <a:spcPct val="85000"/>
              </a:lnSpc>
              <a:spcBef>
                <a:spcPts val="600"/>
              </a:spcBef>
            </a:pP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Не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дайте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рекламе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внушить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вам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обратное</a:t>
            </a:r>
            <a:r>
              <a:rPr lang="en-us" sz="24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423C44-DF14-4BE8-B62D-4D0AF8B84FFC}"/>
              </a:ext>
            </a:extLst>
          </p:cNvPr>
          <p:cNvSpPr txBox="1"/>
          <p:nvPr/>
        </p:nvSpPr>
        <p:spPr>
          <a:xfrm>
            <a:off x="3017153" y="5812875"/>
            <a:ext cx="9074992" cy="799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" algn="r" rtl="0">
              <a:lnSpc>
                <a:spcPct val="85000"/>
              </a:lnSpc>
              <a:spcBef>
                <a:spcPts val="600"/>
              </a:spcBef>
            </a:pPr>
            <a:r>
              <a:rPr lang="en-us" sz="2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The buyer decides what and how much will be produced</a:t>
            </a:r>
          </a:p>
          <a:p>
            <a:pPr marL="22860" algn="r" rtl="0">
              <a:lnSpc>
                <a:spcPct val="85000"/>
              </a:lnSpc>
              <a:spcBef>
                <a:spcPts val="600"/>
              </a:spcBef>
            </a:pPr>
            <a:r>
              <a:rPr lang="en-us" sz="24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Don't let ads tell you otherwise!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423C44-DF14-4BE8-B62D-4D0AF8B84FFC}"/>
              </a:ext>
            </a:extLst>
          </p:cNvPr>
          <p:cNvSpPr txBox="1"/>
          <p:nvPr/>
        </p:nvSpPr>
        <p:spPr>
          <a:xfrm>
            <a:off x="3530095" y="3941499"/>
            <a:ext cx="6634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" algn="r" rtl="0">
              <a:spcBef>
                <a:spcPts val="600"/>
              </a:spcBef>
            </a:pP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Demand generates supply</a:t>
            </a:r>
            <a:endParaRPr lang="en-us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8E488E7-CC11-4CBB-901B-E29C756C799F}"/>
              </a:ext>
            </a:extLst>
          </p:cNvPr>
          <p:cNvSpPr/>
          <p:nvPr/>
        </p:nvSpPr>
        <p:spPr>
          <a:xfrm>
            <a:off x="5971645" y="4335788"/>
            <a:ext cx="556591" cy="703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8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D:\dYK7pO6UH3E.jpg">
            <a:extLst>
              <a:ext uri="{FF2B5EF4-FFF2-40B4-BE49-F238E27FC236}">
                <a16:creationId xmlns:a16="http://schemas.microsoft.com/office/drawing/2014/main" id="{F60A9B6E-B78D-4DB7-9C88-CE740A736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4685" t="23154" r="26003" b="2690"/>
          <a:stretch>
            <a:fillRect/>
          </a:stretch>
        </p:blipFill>
        <p:spPr bwMode="auto">
          <a:xfrm>
            <a:off x="813998" y="1153114"/>
            <a:ext cx="4176464" cy="2666690"/>
          </a:xfrm>
          <a:prstGeom prst="rect">
            <a:avLst/>
          </a:prstGeom>
          <a:noFill/>
        </p:spPr>
      </p:pic>
      <p:pic>
        <p:nvPicPr>
          <p:cNvPr id="22" name="Picture 5" descr="D:\depositphotos_205983388-stock-illustration-cartoon-of-fish-trapped-in.jpg">
            <a:extLst>
              <a:ext uri="{FF2B5EF4-FFF2-40B4-BE49-F238E27FC236}">
                <a16:creationId xmlns:a16="http://schemas.microsoft.com/office/drawing/2014/main" id="{15031A78-8171-4798-9D76-6A97B3406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1429" b="22857"/>
          <a:stretch>
            <a:fillRect/>
          </a:stretch>
        </p:blipFill>
        <p:spPr bwMode="auto">
          <a:xfrm rot="20824804">
            <a:off x="455281" y="4597488"/>
            <a:ext cx="2026442" cy="820904"/>
          </a:xfrm>
          <a:prstGeom prst="rect">
            <a:avLst/>
          </a:prstGeom>
          <a:noFill/>
        </p:spPr>
      </p:pic>
      <p:pic>
        <p:nvPicPr>
          <p:cNvPr id="17" name="Picture 12" descr="D:\industry-earth-concept-for-vector-12006439.jpg">
            <a:extLst>
              <a:ext uri="{FF2B5EF4-FFF2-40B4-BE49-F238E27FC236}">
                <a16:creationId xmlns:a16="http://schemas.microsoft.com/office/drawing/2014/main" id="{44220CE9-3992-4F36-8FC1-F40C5F84C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8066" r="19305" b="26552"/>
          <a:stretch>
            <a:fillRect/>
          </a:stretch>
        </p:blipFill>
        <p:spPr bwMode="auto">
          <a:xfrm>
            <a:off x="9633784" y="4121104"/>
            <a:ext cx="1224136" cy="139264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18" name="Скругленный прямоугольник 2">
            <a:extLst>
              <a:ext uri="{FF2B5EF4-FFF2-40B4-BE49-F238E27FC236}">
                <a16:creationId xmlns:a16="http://schemas.microsoft.com/office/drawing/2014/main" id="{AF0602F0-24F7-40F3-8D26-88BD6FC143B8}"/>
              </a:ext>
            </a:extLst>
          </p:cNvPr>
          <p:cNvSpPr/>
          <p:nvPr/>
        </p:nvSpPr>
        <p:spPr>
          <a:xfrm>
            <a:off x="-323850" y="260643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pic>
        <p:nvPicPr>
          <p:cNvPr id="7" name="Picture 18" descr="D:\Без названия (1).jpg">
            <a:extLst>
              <a:ext uri="{FF2B5EF4-FFF2-40B4-BE49-F238E27FC236}">
                <a16:creationId xmlns:a16="http://schemas.microsoft.com/office/drawing/2014/main" id="{C978C38F-F107-4BC2-B86D-A85EC755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r="5054"/>
          <a:stretch>
            <a:fillRect/>
          </a:stretch>
        </p:blipFill>
        <p:spPr bwMode="auto">
          <a:xfrm>
            <a:off x="5473027" y="4251523"/>
            <a:ext cx="1352254" cy="1224136"/>
          </a:xfrm>
          <a:prstGeom prst="rect">
            <a:avLst/>
          </a:prstGeom>
          <a:noFill/>
        </p:spPr>
      </p:pic>
      <p:pic>
        <p:nvPicPr>
          <p:cNvPr id="8" name="Picture 7" descr="D:\depositphotos_92269622-stock-illustration-black-and-white-engrave-isolated.jpg">
            <a:extLst>
              <a:ext uri="{FF2B5EF4-FFF2-40B4-BE49-F238E27FC236}">
                <a16:creationId xmlns:a16="http://schemas.microsoft.com/office/drawing/2014/main" id="{A9CD96BF-9CEF-4DDF-8D2A-EDA64AFA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10068">
            <a:off x="6595134" y="2085604"/>
            <a:ext cx="2295039" cy="1621830"/>
          </a:xfrm>
          <a:prstGeom prst="rect">
            <a:avLst/>
          </a:prstGeom>
          <a:noFill/>
        </p:spPr>
      </p:pic>
      <p:sp>
        <p:nvSpPr>
          <p:cNvPr id="10" name="Прямоугольник 16">
            <a:extLst>
              <a:ext uri="{FF2B5EF4-FFF2-40B4-BE49-F238E27FC236}">
                <a16:creationId xmlns:a16="http://schemas.microsoft.com/office/drawing/2014/main" id="{32368A4E-7F07-4B26-A0DD-99AD0AA4B6CB}"/>
              </a:ext>
            </a:extLst>
          </p:cNvPr>
          <p:cNvSpPr/>
          <p:nvPr/>
        </p:nvSpPr>
        <p:spPr>
          <a:xfrm>
            <a:off x="8813146" y="3364985"/>
            <a:ext cx="3065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Каждый час уничтожается </a:t>
            </a:r>
            <a:b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3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биологических вида.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1" name="Прямоугольник 21">
            <a:extLst>
              <a:ext uri="{FF2B5EF4-FFF2-40B4-BE49-F238E27FC236}">
                <a16:creationId xmlns:a16="http://schemas.microsoft.com/office/drawing/2014/main" id="{243A65BD-7D40-40A0-A068-55899CD73D8F}"/>
              </a:ext>
            </a:extLst>
          </p:cNvPr>
          <p:cNvSpPr/>
          <p:nvPr/>
        </p:nvSpPr>
        <p:spPr>
          <a:xfrm>
            <a:off x="5493311" y="1386801"/>
            <a:ext cx="2740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Каждую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минуту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убивается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125 000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наземных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животных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F75A370B-F1FA-4BA4-A5AB-215EC6A9E9E5}"/>
              </a:ext>
            </a:extLst>
          </p:cNvPr>
          <p:cNvSpPr txBox="1">
            <a:spLocks/>
          </p:cNvSpPr>
          <p:nvPr/>
        </p:nvSpPr>
        <p:spPr>
          <a:xfrm>
            <a:off x="761865" y="271767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8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Мировая экологическая статистика </a:t>
            </a:r>
          </a:p>
        </p:txBody>
      </p:sp>
      <p:pic>
        <p:nvPicPr>
          <p:cNvPr id="14" name="Picture 13" descr="D:\unnamed (5).jpg">
            <a:extLst>
              <a:ext uri="{FF2B5EF4-FFF2-40B4-BE49-F238E27FC236}">
                <a16:creationId xmlns:a16="http://schemas.microsoft.com/office/drawing/2014/main" id="{2C066962-AA78-4DD1-B7CA-AC27CA6EF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8263" y="1400428"/>
            <a:ext cx="2592288" cy="1800200"/>
          </a:xfrm>
          <a:prstGeom prst="rect">
            <a:avLst/>
          </a:prstGeom>
          <a:noFill/>
        </p:spPr>
      </p:pic>
      <p:sp>
        <p:nvSpPr>
          <p:cNvPr id="15" name="Прямоугольник 33">
            <a:extLst>
              <a:ext uri="{FF2B5EF4-FFF2-40B4-BE49-F238E27FC236}">
                <a16:creationId xmlns:a16="http://schemas.microsoft.com/office/drawing/2014/main" id="{5076A1B7-A516-4087-A3C9-A10F3D0468E0}"/>
              </a:ext>
            </a:extLst>
          </p:cNvPr>
          <p:cNvSpPr/>
          <p:nvPr/>
        </p:nvSpPr>
        <p:spPr>
          <a:xfrm>
            <a:off x="541508" y="5637412"/>
            <a:ext cx="7786622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85000"/>
              </a:lnSpc>
            </a:pP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Ежегодно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пластиковые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отходы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убивают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до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1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миллиона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морских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существ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 К 2050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году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в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океане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будет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больше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пластика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чем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рыбы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</a:t>
            </a:r>
          </a:p>
        </p:txBody>
      </p:sp>
      <p:sp>
        <p:nvSpPr>
          <p:cNvPr id="16" name="Прямоугольник 37">
            <a:extLst>
              <a:ext uri="{FF2B5EF4-FFF2-40B4-BE49-F238E27FC236}">
                <a16:creationId xmlns:a16="http://schemas.microsoft.com/office/drawing/2014/main" id="{DEA934D8-AB1C-4E6A-9C69-3048EED53A3B}"/>
              </a:ext>
            </a:extLst>
          </p:cNvPr>
          <p:cNvSpPr/>
          <p:nvPr/>
        </p:nvSpPr>
        <p:spPr>
          <a:xfrm>
            <a:off x="9146163" y="6013079"/>
            <a:ext cx="2989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Every minute, 6,206 tons of CO</a:t>
            </a:r>
            <a:r>
              <a:rPr lang="en-us" sz="1600" b="1" i="1" u="none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2</a:t>
            </a: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are emitted  into the atmosphere.</a:t>
            </a:r>
          </a:p>
        </p:txBody>
      </p:sp>
      <p:sp>
        <p:nvSpPr>
          <p:cNvPr id="19" name="Прямоугольник 34">
            <a:extLst>
              <a:ext uri="{FF2B5EF4-FFF2-40B4-BE49-F238E27FC236}">
                <a16:creationId xmlns:a16="http://schemas.microsoft.com/office/drawing/2014/main" id="{E31E95F1-8FED-4114-A781-F80B176CC422}"/>
              </a:ext>
            </a:extLst>
          </p:cNvPr>
          <p:cNvSpPr/>
          <p:nvPr/>
        </p:nvSpPr>
        <p:spPr>
          <a:xfrm>
            <a:off x="5483075" y="3511902"/>
            <a:ext cx="2508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Каждую секунду исчезает участок леса размером с футбольное поле.</a:t>
            </a:r>
          </a:p>
        </p:txBody>
      </p:sp>
      <p:sp>
        <p:nvSpPr>
          <p:cNvPr id="21" name="Прямоугольник 13">
            <a:extLst>
              <a:ext uri="{FF2B5EF4-FFF2-40B4-BE49-F238E27FC236}">
                <a16:creationId xmlns:a16="http://schemas.microsoft.com/office/drawing/2014/main" id="{833F3E5C-5A70-4285-81EF-CD11277B3A72}"/>
              </a:ext>
            </a:extLst>
          </p:cNvPr>
          <p:cNvSpPr/>
          <p:nvPr/>
        </p:nvSpPr>
        <p:spPr>
          <a:xfrm>
            <a:off x="313462" y="3789116"/>
            <a:ext cx="5085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-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Ежегодно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в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океан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попадает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5 - 12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млн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тонн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пластика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  </a:t>
            </a:r>
            <a:endParaRPr lang="en-us" sz="1600" b="1" dirty="0">
              <a:latin typeface="Calibri" pitchFamily="34" charset="0"/>
            </a:endParaRPr>
          </a:p>
          <a:p>
            <a:pPr algn="l" rtl="0"/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- 10%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всей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пластмассы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оказывается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в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океане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</a:t>
            </a:r>
          </a:p>
        </p:txBody>
      </p:sp>
      <p:sp>
        <p:nvSpPr>
          <p:cNvPr id="30" name="Прямоугольник 13">
            <a:extLst>
              <a:ext uri="{FF2B5EF4-FFF2-40B4-BE49-F238E27FC236}">
                <a16:creationId xmlns:a16="http://schemas.microsoft.com/office/drawing/2014/main" id="{833F3E5C-5A70-4285-81EF-CD11277B3A72}"/>
              </a:ext>
            </a:extLst>
          </p:cNvPr>
          <p:cNvSpPr/>
          <p:nvPr/>
        </p:nvSpPr>
        <p:spPr>
          <a:xfrm>
            <a:off x="202527" y="4383873"/>
            <a:ext cx="5085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0">
              <a:buFontTx/>
              <a:buChar char="-"/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5-12 million tons of plastic enter </a:t>
            </a:r>
          </a:p>
          <a:p>
            <a:pPr marL="285750" indent="-285750" algn="r" rtl="0">
              <a:buFontTx/>
              <a:buChar char="-"/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the ocean every year.  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285750" indent="-285750" algn="r" rtl="0">
              <a:buFontTx/>
              <a:buChar char="-"/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10% of all plastic ends up</a:t>
            </a:r>
          </a:p>
          <a:p>
            <a:pPr marL="285750" indent="-285750" algn="r" rtl="0">
              <a:buFontTx/>
              <a:buChar char="-"/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in the ocean.</a:t>
            </a:r>
          </a:p>
        </p:txBody>
      </p:sp>
      <p:sp>
        <p:nvSpPr>
          <p:cNvPr id="31" name="Прямоугольник 21">
            <a:extLst>
              <a:ext uri="{FF2B5EF4-FFF2-40B4-BE49-F238E27FC236}">
                <a16:creationId xmlns:a16="http://schemas.microsoft.com/office/drawing/2014/main" id="{243A65BD-7D40-40A0-A068-55899CD73D8F}"/>
              </a:ext>
            </a:extLst>
          </p:cNvPr>
          <p:cNvSpPr/>
          <p:nvPr/>
        </p:nvSpPr>
        <p:spPr>
          <a:xfrm>
            <a:off x="5493311" y="2008140"/>
            <a:ext cx="2740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125,000 land animals are killed every minute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3" name="Прямоугольник 34">
            <a:extLst>
              <a:ext uri="{FF2B5EF4-FFF2-40B4-BE49-F238E27FC236}">
                <a16:creationId xmlns:a16="http://schemas.microsoft.com/office/drawing/2014/main" id="{E31E95F1-8FED-4114-A781-F80B176CC422}"/>
              </a:ext>
            </a:extLst>
          </p:cNvPr>
          <p:cNvSpPr/>
          <p:nvPr/>
        </p:nvSpPr>
        <p:spPr>
          <a:xfrm>
            <a:off x="6074263" y="4230333"/>
            <a:ext cx="25085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Every second a piece of forest with the size </a:t>
            </a:r>
            <a:b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of a football field disappears.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076A1B7-A516-4087-A3C9-A10F3D0468E0}"/>
              </a:ext>
            </a:extLst>
          </p:cNvPr>
          <p:cNvSpPr/>
          <p:nvPr/>
        </p:nvSpPr>
        <p:spPr>
          <a:xfrm>
            <a:off x="541508" y="6211908"/>
            <a:ext cx="7786622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Every year, plastic waste kills up to 1 million sea creatures. By 2050, there will be more plastic in the ocean than fish.</a:t>
            </a:r>
          </a:p>
        </p:txBody>
      </p:sp>
      <p:sp>
        <p:nvSpPr>
          <p:cNvPr id="35" name="Прямоугольник 16">
            <a:extLst>
              <a:ext uri="{FF2B5EF4-FFF2-40B4-BE49-F238E27FC236}">
                <a16:creationId xmlns:a16="http://schemas.microsoft.com/office/drawing/2014/main" id="{32368A4E-7F07-4B26-A0DD-99AD0AA4B6CB}"/>
              </a:ext>
            </a:extLst>
          </p:cNvPr>
          <p:cNvSpPr/>
          <p:nvPr/>
        </p:nvSpPr>
        <p:spPr>
          <a:xfrm>
            <a:off x="9126608" y="3869955"/>
            <a:ext cx="3065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3 biological species </a:t>
            </a:r>
            <a:b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are eliminated </a:t>
            </a:r>
            <a:b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every hour.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7" name="Заголовок 2">
            <a:extLst>
              <a:ext uri="{FF2B5EF4-FFF2-40B4-BE49-F238E27FC236}">
                <a16:creationId xmlns:a16="http://schemas.microsoft.com/office/drawing/2014/main" id="{F75A370B-F1FA-4BA4-A5AB-215EC6A9E9E5}"/>
              </a:ext>
            </a:extLst>
          </p:cNvPr>
          <p:cNvSpPr txBox="1">
            <a:spLocks/>
          </p:cNvSpPr>
          <p:nvPr/>
        </p:nvSpPr>
        <p:spPr>
          <a:xfrm>
            <a:off x="1374164" y="635526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Global environmental statistics </a:t>
            </a:r>
          </a:p>
        </p:txBody>
      </p:sp>
      <p:sp>
        <p:nvSpPr>
          <p:cNvPr id="36" name="Прямоугольник 37">
            <a:extLst>
              <a:ext uri="{FF2B5EF4-FFF2-40B4-BE49-F238E27FC236}">
                <a16:creationId xmlns:a16="http://schemas.microsoft.com/office/drawing/2014/main" id="{DEA934D8-AB1C-4E6A-9C69-3048EED53A3B}"/>
              </a:ext>
            </a:extLst>
          </p:cNvPr>
          <p:cNvSpPr/>
          <p:nvPr/>
        </p:nvSpPr>
        <p:spPr>
          <a:xfrm>
            <a:off x="8813146" y="4937050"/>
            <a:ext cx="2989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Каждую </a:t>
            </a:r>
          </a:p>
          <a:p>
            <a:pPr algn="l" rtl="0"/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минуту </a:t>
            </a:r>
            <a:endParaRPr lang="ru-RU" sz="1600" b="1" dirty="0">
              <a:latin typeface="Calibri" pitchFamily="34" charset="0"/>
            </a:endParaRPr>
          </a:p>
          <a:p>
            <a:pPr algn="l" rtl="0"/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выбрасывается </a:t>
            </a:r>
          </a:p>
          <a:p>
            <a:pPr algn="l" rtl="0"/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 атмосферу 6206 тонн СО</a:t>
            </a:r>
            <a:r>
              <a:rPr lang="ru-RU" sz="1600" b="1" i="0" u="none" baseline="-2500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2</a:t>
            </a:r>
            <a:r>
              <a:rPr lang="ru-RU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95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4" descr="D:\unnamed (6).jpg">
            <a:extLst>
              <a:ext uri="{FF2B5EF4-FFF2-40B4-BE49-F238E27FC236}">
                <a16:creationId xmlns:a16="http://schemas.microsoft.com/office/drawing/2014/main" id="{AE163442-A1FA-4A6C-A4E5-A47B21C85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2236" t="19624" r="7675" b="9238"/>
          <a:stretch/>
        </p:blipFill>
        <p:spPr bwMode="auto">
          <a:xfrm>
            <a:off x="9711036" y="3910833"/>
            <a:ext cx="2099090" cy="267423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-581025" y="371475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pic>
        <p:nvPicPr>
          <p:cNvPr id="20" name="Picture 19" descr="D:\images (2).jpg">
            <a:extLst>
              <a:ext uri="{FF2B5EF4-FFF2-40B4-BE49-F238E27FC236}">
                <a16:creationId xmlns:a16="http://schemas.microsoft.com/office/drawing/2014/main" id="{D87CC564-AD50-471F-B792-F54CE590E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9" y="3414210"/>
            <a:ext cx="1483097" cy="1679907"/>
          </a:xfrm>
          <a:prstGeom prst="rect">
            <a:avLst/>
          </a:prstGeom>
          <a:noFill/>
        </p:spPr>
      </p:pic>
      <p:pic>
        <p:nvPicPr>
          <p:cNvPr id="22" name="Picture 11" descr="D:\_59705-20.jpg">
            <a:extLst>
              <a:ext uri="{FF2B5EF4-FFF2-40B4-BE49-F238E27FC236}">
                <a16:creationId xmlns:a16="http://schemas.microsoft.com/office/drawing/2014/main" id="{911FCBEC-3D74-4D97-A471-14948586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22890" t="14820" r="42088" b="12663"/>
          <a:stretch>
            <a:fillRect/>
          </a:stretch>
        </p:blipFill>
        <p:spPr bwMode="auto">
          <a:xfrm>
            <a:off x="4770339" y="1347791"/>
            <a:ext cx="946497" cy="1305515"/>
          </a:xfrm>
          <a:prstGeom prst="rect">
            <a:avLst/>
          </a:prstGeom>
          <a:noFill/>
        </p:spPr>
      </p:pic>
      <p:pic>
        <p:nvPicPr>
          <p:cNvPr id="24" name="Picture 14" descr="D:\_87414-3741.jpg">
            <a:extLst>
              <a:ext uri="{FF2B5EF4-FFF2-40B4-BE49-F238E27FC236}">
                <a16:creationId xmlns:a16="http://schemas.microsoft.com/office/drawing/2014/main" id="{A228FA92-4247-45A7-BBA1-0871BB77A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b="5882"/>
          <a:stretch>
            <a:fillRect/>
          </a:stretch>
        </p:blipFill>
        <p:spPr bwMode="auto">
          <a:xfrm>
            <a:off x="7188577" y="5160697"/>
            <a:ext cx="2470481" cy="1425277"/>
          </a:xfrm>
          <a:prstGeom prst="rect">
            <a:avLst/>
          </a:prstGeom>
          <a:noFill/>
        </p:spPr>
      </p:pic>
      <p:pic>
        <p:nvPicPr>
          <p:cNvPr id="26" name="Picture 15" descr="D:\depositphotos_82129660-stock-illustration-lung-cancer-with-smoke.jpg">
            <a:extLst>
              <a:ext uri="{FF2B5EF4-FFF2-40B4-BE49-F238E27FC236}">
                <a16:creationId xmlns:a16="http://schemas.microsoft.com/office/drawing/2014/main" id="{672EEDB2-A93A-4ACB-8CEA-87F66654A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1999" y="3347050"/>
            <a:ext cx="1332604" cy="1169731"/>
          </a:xfrm>
          <a:prstGeom prst="rect">
            <a:avLst/>
          </a:prstGeom>
          <a:noFill/>
        </p:spPr>
      </p:pic>
      <p:sp>
        <p:nvSpPr>
          <p:cNvPr id="27" name="Прямоугольник 28">
            <a:extLst>
              <a:ext uri="{FF2B5EF4-FFF2-40B4-BE49-F238E27FC236}">
                <a16:creationId xmlns:a16="http://schemas.microsoft.com/office/drawing/2014/main" id="{0BD592C6-0EA7-4468-A1EB-24842D387F67}"/>
              </a:ext>
            </a:extLst>
          </p:cNvPr>
          <p:cNvSpPr/>
          <p:nvPr/>
        </p:nvSpPr>
        <p:spPr>
          <a:xfrm>
            <a:off x="7104193" y="4232285"/>
            <a:ext cx="2910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Каждую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минуту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создаётся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 2470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тонн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бытового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мусора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DA9197B-6D82-439F-ADE5-BD9732A3FD71}"/>
              </a:ext>
            </a:extLst>
          </p:cNvPr>
          <p:cNvSpPr/>
          <p:nvPr/>
        </p:nvSpPr>
        <p:spPr>
          <a:xfrm>
            <a:off x="490409" y="1652541"/>
            <a:ext cx="4843600" cy="30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85000"/>
              </a:lnSpc>
              <a:buFont typeface="Verdana" panose="020B0604030504040204" pitchFamily="34" charset="0"/>
              <a:buChar char="­"/>
            </a:pP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алкоголь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убивает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5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человек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</a:p>
        </p:txBody>
      </p:sp>
      <p:pic>
        <p:nvPicPr>
          <p:cNvPr id="33" name="Picture 14" descr="D:\unnamed (6).jpg">
            <a:extLst>
              <a:ext uri="{FF2B5EF4-FFF2-40B4-BE49-F238E27FC236}">
                <a16:creationId xmlns:a16="http://schemas.microsoft.com/office/drawing/2014/main" id="{ED0C966F-C647-4B5F-A0B4-A687FE9D7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893" t="19624" r="49981" b="9238"/>
          <a:stretch/>
        </p:blipFill>
        <p:spPr bwMode="auto">
          <a:xfrm>
            <a:off x="6650900" y="1911867"/>
            <a:ext cx="1911622" cy="2212608"/>
          </a:xfrm>
          <a:prstGeom prst="rect">
            <a:avLst/>
          </a:prstGeom>
          <a:noFill/>
        </p:spPr>
      </p:pic>
      <p:sp>
        <p:nvSpPr>
          <p:cNvPr id="34" name="Прямоугольник 34">
            <a:extLst>
              <a:ext uri="{FF2B5EF4-FFF2-40B4-BE49-F238E27FC236}">
                <a16:creationId xmlns:a16="http://schemas.microsoft.com/office/drawing/2014/main" id="{D958B9A7-3678-4B0A-8997-496FA80D8054}"/>
              </a:ext>
            </a:extLst>
          </p:cNvPr>
          <p:cNvSpPr/>
          <p:nvPr/>
        </p:nvSpPr>
        <p:spPr>
          <a:xfrm>
            <a:off x="5855139" y="1268105"/>
            <a:ext cx="5955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Каждый день умирает 4 500 детей от отравления грязной водой.</a:t>
            </a:r>
          </a:p>
        </p:txBody>
      </p:sp>
      <p:sp>
        <p:nvSpPr>
          <p:cNvPr id="35" name="Прямоугольник 32">
            <a:extLst>
              <a:ext uri="{FF2B5EF4-FFF2-40B4-BE49-F238E27FC236}">
                <a16:creationId xmlns:a16="http://schemas.microsoft.com/office/drawing/2014/main" id="{E4194655-4538-4772-ADEB-729202FE7CDC}"/>
              </a:ext>
            </a:extLst>
          </p:cNvPr>
          <p:cNvSpPr/>
          <p:nvPr/>
        </p:nvSpPr>
        <p:spPr>
          <a:xfrm>
            <a:off x="8918943" y="2583858"/>
            <a:ext cx="2835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Лишь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4%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мусора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в 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мире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идет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на 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переработку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</a:t>
            </a:r>
          </a:p>
        </p:txBody>
      </p:sp>
      <p:sp>
        <p:nvSpPr>
          <p:cNvPr id="36" name="Заголовок 2">
            <a:extLst>
              <a:ext uri="{FF2B5EF4-FFF2-40B4-BE49-F238E27FC236}">
                <a16:creationId xmlns:a16="http://schemas.microsoft.com/office/drawing/2014/main" id="{C45883C0-1D6A-4C18-BAC3-2EA05491244D}"/>
              </a:ext>
            </a:extLst>
          </p:cNvPr>
          <p:cNvSpPr txBox="1">
            <a:spLocks/>
          </p:cNvSpPr>
          <p:nvPr/>
        </p:nvSpPr>
        <p:spPr>
          <a:xfrm>
            <a:off x="761043" y="366943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8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Мировая экологическая статистика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D0C11-1A0C-416E-99EF-FA5CD46BC01E}"/>
              </a:ext>
            </a:extLst>
          </p:cNvPr>
          <p:cNvSpPr txBox="1"/>
          <p:nvPr/>
        </p:nvSpPr>
        <p:spPr>
          <a:xfrm>
            <a:off x="390216" y="1282325"/>
            <a:ext cx="405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Каждую</a:t>
            </a:r>
            <a: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секунду</a:t>
            </a:r>
            <a:endParaRPr lang="en-us" b="1" i="0" u="none" baseline="0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37BAB-BDD9-4007-A037-DE4067458FE3}"/>
              </a:ext>
            </a:extLst>
          </p:cNvPr>
          <p:cNvSpPr txBox="1"/>
          <p:nvPr/>
        </p:nvSpPr>
        <p:spPr>
          <a:xfrm>
            <a:off x="390216" y="3425773"/>
            <a:ext cx="3659010" cy="5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85000"/>
              </a:lnSpc>
            </a:pPr>
            <a:r>
              <a:rPr lang="ru-RU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Каждую секунду выбрасывает </a:t>
            </a:r>
            <a:br>
              <a:rPr lang="en-US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ru-RU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на свалки хорошей еды:</a:t>
            </a:r>
          </a:p>
        </p:txBody>
      </p:sp>
      <p:sp>
        <p:nvSpPr>
          <p:cNvPr id="39" name="Прямоугольник 34">
            <a:extLst>
              <a:ext uri="{FF2B5EF4-FFF2-40B4-BE49-F238E27FC236}">
                <a16:creationId xmlns:a16="http://schemas.microsoft.com/office/drawing/2014/main" id="{D958B9A7-3678-4B0A-8997-496FA80D8054}"/>
              </a:ext>
            </a:extLst>
          </p:cNvPr>
          <p:cNvSpPr/>
          <p:nvPr/>
        </p:nvSpPr>
        <p:spPr>
          <a:xfrm>
            <a:off x="5855139" y="1532147"/>
            <a:ext cx="5955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Every day 4,500 children die from poisoning with dirty water.</a:t>
            </a:r>
          </a:p>
        </p:txBody>
      </p:sp>
      <p:sp>
        <p:nvSpPr>
          <p:cNvPr id="40" name="Прямоугольник 32">
            <a:extLst>
              <a:ext uri="{FF2B5EF4-FFF2-40B4-BE49-F238E27FC236}">
                <a16:creationId xmlns:a16="http://schemas.microsoft.com/office/drawing/2014/main" id="{E4194655-4538-4772-ADEB-729202FE7CDC}"/>
              </a:ext>
            </a:extLst>
          </p:cNvPr>
          <p:cNvSpPr/>
          <p:nvPr/>
        </p:nvSpPr>
        <p:spPr>
          <a:xfrm>
            <a:off x="8918943" y="3078328"/>
            <a:ext cx="2835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Only 4% of the world's garbage is recycled.</a:t>
            </a:r>
          </a:p>
        </p:txBody>
      </p:sp>
      <p:sp>
        <p:nvSpPr>
          <p:cNvPr id="41" name="Прямоугольник 28">
            <a:extLst>
              <a:ext uri="{FF2B5EF4-FFF2-40B4-BE49-F238E27FC236}">
                <a16:creationId xmlns:a16="http://schemas.microsoft.com/office/drawing/2014/main" id="{0BD592C6-0EA7-4468-A1EB-24842D387F67}"/>
              </a:ext>
            </a:extLst>
          </p:cNvPr>
          <p:cNvSpPr/>
          <p:nvPr/>
        </p:nvSpPr>
        <p:spPr>
          <a:xfrm>
            <a:off x="7104193" y="4718886"/>
            <a:ext cx="2910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2,470 tons of household garbage are created every minute.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5D0C11-1A0C-416E-99EF-FA5CD46BC01E}"/>
              </a:ext>
            </a:extLst>
          </p:cNvPr>
          <p:cNvSpPr txBox="1"/>
          <p:nvPr/>
        </p:nvSpPr>
        <p:spPr>
          <a:xfrm>
            <a:off x="1260599" y="1389489"/>
            <a:ext cx="405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Every second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DA9197B-6D82-439F-ADE5-BD9732A3FD71}"/>
              </a:ext>
            </a:extLst>
          </p:cNvPr>
          <p:cNvSpPr/>
          <p:nvPr/>
        </p:nvSpPr>
        <p:spPr>
          <a:xfrm>
            <a:off x="490409" y="2074405"/>
            <a:ext cx="4843600" cy="30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85000"/>
              </a:lnSpc>
              <a:buFont typeface="Verdana" panose="020B0604030504040204" pitchFamily="34" charset="0"/>
              <a:buChar char="­"/>
            </a:pP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выкуривается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10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миллионов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сигарет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1DA9197B-6D82-439F-ADE5-BD9732A3FD71}"/>
              </a:ext>
            </a:extLst>
          </p:cNvPr>
          <p:cNvSpPr/>
          <p:nvPr/>
        </p:nvSpPr>
        <p:spPr>
          <a:xfrm>
            <a:off x="490409" y="2491188"/>
            <a:ext cx="4843600" cy="30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85000"/>
              </a:lnSpc>
              <a:buFont typeface="Verdana" panose="020B0604030504040204" pitchFamily="34" charset="0"/>
              <a:buChar char="­"/>
            </a:pP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7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людей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умирает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от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курения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1DA9197B-6D82-439F-ADE5-BD9732A3FD71}"/>
              </a:ext>
            </a:extLst>
          </p:cNvPr>
          <p:cNvSpPr/>
          <p:nvPr/>
        </p:nvSpPr>
        <p:spPr>
          <a:xfrm>
            <a:off x="490409" y="2927004"/>
            <a:ext cx="4843600" cy="30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85000"/>
              </a:lnSpc>
              <a:buFont typeface="Verdana" panose="020B0604030504040204" pitchFamily="34" charset="0"/>
              <a:buChar char="­"/>
            </a:pP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34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людям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диагностируют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рак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DA9197B-6D82-439F-ADE5-BD9732A3FD71}"/>
              </a:ext>
            </a:extLst>
          </p:cNvPr>
          <p:cNvSpPr/>
          <p:nvPr/>
        </p:nvSpPr>
        <p:spPr>
          <a:xfrm>
            <a:off x="490409" y="1856022"/>
            <a:ext cx="4843600" cy="30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0">
              <a:lnSpc>
                <a:spcPct val="85000"/>
              </a:lnSpc>
              <a:buFont typeface="Verdana" panose="020B0604030504040204" pitchFamily="34" charset="0"/>
              <a:buChar char="­"/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alcohol kills 5 people, 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DA9197B-6D82-439F-ADE5-BD9732A3FD71}"/>
              </a:ext>
            </a:extLst>
          </p:cNvPr>
          <p:cNvSpPr/>
          <p:nvPr/>
        </p:nvSpPr>
        <p:spPr>
          <a:xfrm>
            <a:off x="490409" y="2277886"/>
            <a:ext cx="4843600" cy="30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0">
              <a:lnSpc>
                <a:spcPct val="85000"/>
              </a:lnSpc>
              <a:buFont typeface="Verdana" panose="020B0604030504040204" pitchFamily="34" charset="0"/>
              <a:buChar char="­"/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10 million cigarettes are smoked,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DA9197B-6D82-439F-ADE5-BD9732A3FD71}"/>
              </a:ext>
            </a:extLst>
          </p:cNvPr>
          <p:cNvSpPr/>
          <p:nvPr/>
        </p:nvSpPr>
        <p:spPr>
          <a:xfrm>
            <a:off x="490409" y="2694669"/>
            <a:ext cx="4843600" cy="30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0">
              <a:lnSpc>
                <a:spcPct val="85000"/>
              </a:lnSpc>
              <a:buFont typeface="Verdana" panose="020B0604030504040204" pitchFamily="34" charset="0"/>
              <a:buChar char="­"/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7 people die from smoking,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DA9197B-6D82-439F-ADE5-BD9732A3FD71}"/>
              </a:ext>
            </a:extLst>
          </p:cNvPr>
          <p:cNvSpPr/>
          <p:nvPr/>
        </p:nvSpPr>
        <p:spPr>
          <a:xfrm>
            <a:off x="1034376" y="3117197"/>
            <a:ext cx="4279930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0">
              <a:lnSpc>
                <a:spcPct val="85000"/>
              </a:lnSpc>
              <a:buFont typeface="Verdana" panose="020B0604030504040204" pitchFamily="34" charset="0"/>
              <a:buChar char="­"/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34 people are diagnosed with cancer.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82266" y="5708556"/>
            <a:ext cx="6649279" cy="587199"/>
            <a:chOff x="572833" y="5710845"/>
            <a:chExt cx="6649279" cy="587199"/>
          </a:xfrm>
        </p:grpSpPr>
        <p:sp>
          <p:nvSpPr>
            <p:cNvPr id="51" name="Прямоугольник 5">
              <a:extLst>
                <a:ext uri="{FF2B5EF4-FFF2-40B4-BE49-F238E27FC236}">
                  <a16:creationId xmlns:a16="http://schemas.microsoft.com/office/drawing/2014/main" id="{D5FE21A3-A5B1-4D70-BE81-545B8A7BBA02}"/>
                </a:ext>
              </a:extLst>
            </p:cNvPr>
            <p:cNvSpPr/>
            <p:nvPr/>
          </p:nvSpPr>
          <p:spPr>
            <a:xfrm>
              <a:off x="572833" y="5710845"/>
              <a:ext cx="65380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l" rtl="0">
                <a:buFont typeface="Verdana" panose="020B0604030504040204" pitchFamily="34" charset="0"/>
                <a:buChar char="­"/>
              </a:pPr>
              <a:r>
                <a:rPr lang="en-us" sz="1600" b="1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за</a:t>
              </a:r>
              <a:r>
                <a:rPr lang="en-us" sz="1600" b="1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600" b="1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год</a:t>
              </a:r>
              <a:r>
                <a:rPr lang="en-us" sz="1600" b="1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600" b="1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человечество</a:t>
              </a:r>
              <a:r>
                <a:rPr lang="en-us" sz="1600" b="1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600" b="1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выбрасывает</a:t>
              </a:r>
              <a:r>
                <a:rPr lang="en-us" sz="1600" b="1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2 </a:t>
              </a:r>
              <a:r>
                <a:rPr lang="en-us" sz="1600" b="1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млрд</a:t>
              </a:r>
              <a:r>
                <a:rPr lang="en-us" sz="1600" b="1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600" b="1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тонн</a:t>
              </a:r>
              <a:r>
                <a:rPr lang="en-us" sz="1600" b="1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600" b="1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еды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53" name="Прямоугольник 5">
              <a:extLst>
                <a:ext uri="{FF2B5EF4-FFF2-40B4-BE49-F238E27FC236}">
                  <a16:creationId xmlns:a16="http://schemas.microsoft.com/office/drawing/2014/main" id="{D5FE21A3-A5B1-4D70-BE81-545B8A7BBA02}"/>
                </a:ext>
              </a:extLst>
            </p:cNvPr>
            <p:cNvSpPr/>
            <p:nvPr/>
          </p:nvSpPr>
          <p:spPr>
            <a:xfrm>
              <a:off x="684104" y="5959490"/>
              <a:ext cx="65380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 rtl="0">
                <a:buFont typeface="Verdana" panose="020B0604030504040204" pitchFamily="34" charset="0"/>
                <a:buChar char="­"/>
              </a:pPr>
              <a:r>
                <a:rPr lang="en-us" sz="1600" b="1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in a year, people throw away 2 billion tons of food</a:t>
              </a:r>
              <a:endPara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2833" y="6188595"/>
            <a:ext cx="6658712" cy="682767"/>
            <a:chOff x="572833" y="6214017"/>
            <a:chExt cx="6615744" cy="584775"/>
          </a:xfrm>
        </p:grpSpPr>
        <p:sp>
          <p:nvSpPr>
            <p:cNvPr id="52" name="Прямоугольник 5">
              <a:extLst>
                <a:ext uri="{FF2B5EF4-FFF2-40B4-BE49-F238E27FC236}">
                  <a16:creationId xmlns:a16="http://schemas.microsoft.com/office/drawing/2014/main" id="{D5FE21A3-A5B1-4D70-BE81-545B8A7BBA02}"/>
                </a:ext>
              </a:extLst>
            </p:cNvPr>
            <p:cNvSpPr/>
            <p:nvPr/>
          </p:nvSpPr>
          <p:spPr>
            <a:xfrm>
              <a:off x="572833" y="6214017"/>
              <a:ext cx="65380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l" rtl="0">
                <a:buFont typeface="Verdana" panose="020B0604030504040204" pitchFamily="34" charset="0"/>
                <a:buChar char="­"/>
              </a:pPr>
              <a:r>
                <a:rPr lang="en-us" sz="1600" b="1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голодает</a:t>
              </a:r>
              <a:r>
                <a:rPr lang="en-us" sz="1600" b="1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821 </a:t>
              </a:r>
              <a:r>
                <a:rPr lang="en-us" sz="1600" b="1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млн</a:t>
              </a:r>
              <a:r>
                <a:rPr lang="en-us" sz="1600" b="1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</a:t>
              </a:r>
              <a:r>
                <a:rPr lang="en-us" sz="1600" b="1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человек</a:t>
              </a:r>
              <a:r>
                <a:rPr lang="en-us" sz="1600" b="1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(</a:t>
              </a:r>
              <a:r>
                <a:rPr lang="en-us" sz="1600" b="1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каждый</a:t>
              </a:r>
              <a:r>
                <a:rPr lang="en-us" sz="1600" b="1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9-й </a:t>
              </a:r>
              <a:r>
                <a:rPr lang="en-us" sz="1600" b="1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человек</a:t>
              </a:r>
              <a:r>
                <a:rPr lang="en-us" sz="1600" b="1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).                          </a:t>
              </a:r>
              <a:br>
                <a:rPr lang="en-us" sz="1600" b="1" dirty="0">
                  <a:latin typeface="Calibri" pitchFamily="34" charset="0"/>
                </a:rPr>
              </a:b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54" name="Прямоугольник 5">
              <a:extLst>
                <a:ext uri="{FF2B5EF4-FFF2-40B4-BE49-F238E27FC236}">
                  <a16:creationId xmlns:a16="http://schemas.microsoft.com/office/drawing/2014/main" id="{D5FE21A3-A5B1-4D70-BE81-545B8A7BBA02}"/>
                </a:ext>
              </a:extLst>
            </p:cNvPr>
            <p:cNvSpPr/>
            <p:nvPr/>
          </p:nvSpPr>
          <p:spPr>
            <a:xfrm>
              <a:off x="572833" y="6418808"/>
              <a:ext cx="66157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 rtl="0">
                <a:buFont typeface="Verdana" panose="020B0604030504040204" pitchFamily="34" charset="0"/>
                <a:buChar char="­"/>
              </a:pPr>
              <a:r>
                <a:rPr lang="en-us" sz="1600" b="1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821 million people are starving (every 9th person).</a:t>
              </a:r>
              <a:endPara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72833" y="5256719"/>
            <a:ext cx="6538008" cy="539895"/>
            <a:chOff x="572833" y="5192166"/>
            <a:chExt cx="6538008" cy="539895"/>
          </a:xfrm>
        </p:grpSpPr>
        <p:sp>
          <p:nvSpPr>
            <p:cNvPr id="37" name="Прямоугольник 5">
              <a:extLst>
                <a:ext uri="{FF2B5EF4-FFF2-40B4-BE49-F238E27FC236}">
                  <a16:creationId xmlns:a16="http://schemas.microsoft.com/office/drawing/2014/main" id="{D5FE21A3-A5B1-4D70-BE81-545B8A7BBA02}"/>
                </a:ext>
              </a:extLst>
            </p:cNvPr>
            <p:cNvSpPr/>
            <p:nvPr/>
          </p:nvSpPr>
          <p:spPr>
            <a:xfrm>
              <a:off x="572833" y="5192166"/>
              <a:ext cx="65380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l" rtl="0">
                <a:buFont typeface="Verdana" panose="020B0604030504040204" pitchFamily="34" charset="0"/>
                <a:buChar char="­"/>
              </a:pPr>
              <a:r>
                <a:rPr lang="en-us" sz="1600" b="1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Франция</a:t>
              </a:r>
              <a:r>
                <a:rPr lang="en-us" sz="1600" b="1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 — 40 </a:t>
              </a:r>
              <a:r>
                <a:rPr lang="en-us" sz="1600" b="1" i="0" u="none" baseline="0" dirty="0" err="1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кг</a:t>
              </a:r>
              <a:r>
                <a:rPr lang="en-us" sz="1600" b="1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. </a:t>
              </a:r>
            </a:p>
          </p:txBody>
        </p:sp>
        <p:sp>
          <p:nvSpPr>
            <p:cNvPr id="56" name="Прямоугольник 5">
              <a:extLst>
                <a:ext uri="{FF2B5EF4-FFF2-40B4-BE49-F238E27FC236}">
                  <a16:creationId xmlns:a16="http://schemas.microsoft.com/office/drawing/2014/main" id="{D5FE21A3-A5B1-4D70-BE81-545B8A7BBA02}"/>
                </a:ext>
              </a:extLst>
            </p:cNvPr>
            <p:cNvSpPr/>
            <p:nvPr/>
          </p:nvSpPr>
          <p:spPr>
            <a:xfrm>
              <a:off x="1560986" y="5393507"/>
              <a:ext cx="23385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 rtl="0">
                <a:buFont typeface="Verdana" panose="020B0604030504040204" pitchFamily="34" charset="0"/>
                <a:buChar char="­"/>
              </a:pPr>
              <a:r>
                <a:rPr lang="en-us" sz="1600" b="1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France — 40 kg. 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72833" y="4279453"/>
            <a:ext cx="6538008" cy="548800"/>
            <a:chOff x="572833" y="4163341"/>
            <a:chExt cx="6538008" cy="548800"/>
          </a:xfrm>
        </p:grpSpPr>
        <p:sp>
          <p:nvSpPr>
            <p:cNvPr id="50" name="Прямоугольник 5">
              <a:extLst>
                <a:ext uri="{FF2B5EF4-FFF2-40B4-BE49-F238E27FC236}">
                  <a16:creationId xmlns:a16="http://schemas.microsoft.com/office/drawing/2014/main" id="{D5FE21A3-A5B1-4D70-BE81-545B8A7BBA02}"/>
                </a:ext>
              </a:extLst>
            </p:cNvPr>
            <p:cNvSpPr/>
            <p:nvPr/>
          </p:nvSpPr>
          <p:spPr>
            <a:xfrm>
              <a:off x="572833" y="4163341"/>
              <a:ext cx="65380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l" rtl="0">
                <a:buFont typeface="Verdana" panose="020B0604030504040204" pitchFamily="34" charset="0"/>
                <a:buChar char="­"/>
              </a:pPr>
              <a:r>
                <a:rPr lang="ru-RU" sz="1600" b="1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США 900 кг </a:t>
              </a:r>
            </a:p>
          </p:txBody>
        </p:sp>
        <p:sp>
          <p:nvSpPr>
            <p:cNvPr id="57" name="Прямоугольник 5">
              <a:extLst>
                <a:ext uri="{FF2B5EF4-FFF2-40B4-BE49-F238E27FC236}">
                  <a16:creationId xmlns:a16="http://schemas.microsoft.com/office/drawing/2014/main" id="{D5FE21A3-A5B1-4D70-BE81-545B8A7BBA02}"/>
                </a:ext>
              </a:extLst>
            </p:cNvPr>
            <p:cNvSpPr/>
            <p:nvPr/>
          </p:nvSpPr>
          <p:spPr>
            <a:xfrm>
              <a:off x="1577280" y="4373587"/>
              <a:ext cx="23451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 rtl="0">
                <a:buFont typeface="Verdana" panose="020B0604030504040204" pitchFamily="34" charset="0"/>
                <a:buChar char="­"/>
              </a:pPr>
              <a:r>
                <a:rPr lang="en-us" sz="1600" b="1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USA — 900 kg 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72833" y="4775343"/>
            <a:ext cx="3334073" cy="534286"/>
            <a:chOff x="572833" y="4677671"/>
            <a:chExt cx="3334073" cy="534286"/>
          </a:xfrm>
        </p:grpSpPr>
        <p:sp>
          <p:nvSpPr>
            <p:cNvPr id="55" name="Прямоугольник 5">
              <a:extLst>
                <a:ext uri="{FF2B5EF4-FFF2-40B4-BE49-F238E27FC236}">
                  <a16:creationId xmlns:a16="http://schemas.microsoft.com/office/drawing/2014/main" id="{D5FE21A3-A5B1-4D70-BE81-545B8A7BBA02}"/>
                </a:ext>
              </a:extLst>
            </p:cNvPr>
            <p:cNvSpPr/>
            <p:nvPr/>
          </p:nvSpPr>
          <p:spPr>
            <a:xfrm>
              <a:off x="572833" y="4677671"/>
              <a:ext cx="26171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l" rtl="0">
                <a:buFont typeface="Verdana" panose="020B0604030504040204" pitchFamily="34" charset="0"/>
                <a:buChar char="­"/>
              </a:pPr>
              <a:r>
                <a:rPr lang="ru-RU" sz="1600" b="1" i="0" u="none" baseline="0" dirty="0"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Германия — 320 кг, </a:t>
              </a:r>
            </a:p>
          </p:txBody>
        </p:sp>
        <p:sp>
          <p:nvSpPr>
            <p:cNvPr id="58" name="Прямоугольник 5">
              <a:extLst>
                <a:ext uri="{FF2B5EF4-FFF2-40B4-BE49-F238E27FC236}">
                  <a16:creationId xmlns:a16="http://schemas.microsoft.com/office/drawing/2014/main" id="{D5FE21A3-A5B1-4D70-BE81-545B8A7BBA02}"/>
                </a:ext>
              </a:extLst>
            </p:cNvPr>
            <p:cNvSpPr/>
            <p:nvPr/>
          </p:nvSpPr>
          <p:spPr>
            <a:xfrm>
              <a:off x="1158978" y="4873403"/>
              <a:ext cx="27479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 rtl="0">
                <a:buFont typeface="Verdana" panose="020B0604030504040204" pitchFamily="34" charset="0"/>
                <a:buChar char="­"/>
              </a:pPr>
              <a:r>
                <a:rPr lang="en-us" sz="1600" b="1" i="1" u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Calibri" pitchFamily="34" charset="0"/>
                  <a:cs typeface="Calibri" pitchFamily="34" charset="0"/>
                  <a:sym typeface="Calibri" pitchFamily="34" charset="0"/>
                </a:rPr>
                <a:t>Germany — 320 kg, </a:t>
              </a:r>
            </a:p>
          </p:txBody>
        </p:sp>
      </p:grpSp>
      <p:sp>
        <p:nvSpPr>
          <p:cNvPr id="59" name="Заголовок 2">
            <a:extLst>
              <a:ext uri="{FF2B5EF4-FFF2-40B4-BE49-F238E27FC236}">
                <a16:creationId xmlns:a16="http://schemas.microsoft.com/office/drawing/2014/main" id="{C45883C0-1D6A-4C18-BAC3-2EA05491244D}"/>
              </a:ext>
            </a:extLst>
          </p:cNvPr>
          <p:cNvSpPr txBox="1">
            <a:spLocks/>
          </p:cNvSpPr>
          <p:nvPr/>
        </p:nvSpPr>
        <p:spPr>
          <a:xfrm>
            <a:off x="751354" y="724362"/>
            <a:ext cx="5971554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Global environmental statistics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7D37BAB-BDD9-4007-A037-DE4067458FE3}"/>
              </a:ext>
            </a:extLst>
          </p:cNvPr>
          <p:cNvSpPr txBox="1"/>
          <p:nvPr/>
        </p:nvSpPr>
        <p:spPr>
          <a:xfrm>
            <a:off x="-589796" y="3921851"/>
            <a:ext cx="4541944" cy="5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lnSpc>
                <a:spcPct val="85000"/>
              </a:lnSpc>
            </a:pP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Good food thrown into landfills </a:t>
            </a:r>
            <a:b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every second:</a:t>
            </a:r>
          </a:p>
        </p:txBody>
      </p:sp>
    </p:spTree>
    <p:extLst>
      <p:ext uri="{BB962C8B-B14F-4D97-AF65-F5344CB8AC3E}">
        <p14:creationId xmlns:p14="http://schemas.microsoft.com/office/powerpoint/2010/main" val="404194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15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-581025" y="371475"/>
            <a:ext cx="8176092" cy="85864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6EB3"/>
              </a:gs>
              <a:gs pos="100000">
                <a:srgbClr val="21A3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sp>
        <p:nvSpPr>
          <p:cNvPr id="36" name="Заголовок 2">
            <a:extLst>
              <a:ext uri="{FF2B5EF4-FFF2-40B4-BE49-F238E27FC236}">
                <a16:creationId xmlns:a16="http://schemas.microsoft.com/office/drawing/2014/main" id="{C45883C0-1D6A-4C18-BAC3-2EA05491244D}"/>
              </a:ext>
            </a:extLst>
          </p:cNvPr>
          <p:cNvSpPr txBox="1">
            <a:spLocks/>
          </p:cNvSpPr>
          <p:nvPr/>
        </p:nvSpPr>
        <p:spPr>
          <a:xfrm>
            <a:off x="761043" y="429535"/>
            <a:ext cx="5511971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Виртуальная</a:t>
            </a:r>
            <a:r>
              <a:rPr lang="en-us" sz="2800" b="0" i="0" u="none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800" b="0" i="0" u="none" baseline="0" dirty="0" err="1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вода</a:t>
            </a:r>
            <a:endParaRPr lang="en-us" sz="2800" b="0" i="0" u="none" baseline="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7" name="Прямоугольник 5">
            <a:extLst>
              <a:ext uri="{FF2B5EF4-FFF2-40B4-BE49-F238E27FC236}">
                <a16:creationId xmlns:a16="http://schemas.microsoft.com/office/drawing/2014/main" id="{D5FE21A3-A5B1-4D70-BE81-545B8A7BBA02}"/>
              </a:ext>
            </a:extLst>
          </p:cNvPr>
          <p:cNvSpPr/>
          <p:nvPr/>
        </p:nvSpPr>
        <p:spPr>
          <a:xfrm>
            <a:off x="6855936" y="2565417"/>
            <a:ext cx="3241707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l" rtl="0"/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л 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молока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1100 л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id="{ED516037-2478-45F5-B87D-5640A9698FD9}"/>
              </a:ext>
            </a:extLst>
          </p:cNvPr>
          <p:cNvSpPr/>
          <p:nvPr/>
        </p:nvSpPr>
        <p:spPr>
          <a:xfrm>
            <a:off x="1437791" y="1747788"/>
            <a:ext cx="84274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Вода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,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затраченная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на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всех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стадиях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производства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того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или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иного</a:t>
            </a:r>
            <a:r>
              <a:rPr lang="en-us" sz="16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16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продукта</a:t>
            </a:r>
            <a:endParaRPr lang="en-us" sz="1600" b="1" i="0" u="none" baseline="0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1" name="Скругленный прямоугольник 18">
            <a:extLst>
              <a:ext uri="{FF2B5EF4-FFF2-40B4-BE49-F238E27FC236}">
                <a16:creationId xmlns:a16="http://schemas.microsoft.com/office/drawing/2014/main" id="{AA03885D-2688-4074-8DE8-61631A12FC03}"/>
              </a:ext>
            </a:extLst>
          </p:cNvPr>
          <p:cNvSpPr/>
          <p:nvPr/>
        </p:nvSpPr>
        <p:spPr>
          <a:xfrm>
            <a:off x="1387174" y="1630567"/>
            <a:ext cx="8755817" cy="848829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itchFamily="34" charset="0"/>
            </a:endParaRPr>
          </a:p>
        </p:txBody>
      </p:sp>
      <p:pic>
        <p:nvPicPr>
          <p:cNvPr id="23" name="Picture 10" descr="D:\freeimages-dark-chocolate.jpg">
            <a:extLst>
              <a:ext uri="{FF2B5EF4-FFF2-40B4-BE49-F238E27FC236}">
                <a16:creationId xmlns:a16="http://schemas.microsoft.com/office/drawing/2014/main" id="{7BDE72AC-AA63-4090-92BD-9D2F69EE4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28299">
            <a:off x="10646176" y="5105731"/>
            <a:ext cx="1392074" cy="756677"/>
          </a:xfrm>
          <a:prstGeom prst="rect">
            <a:avLst/>
          </a:prstGeom>
          <a:noFill/>
        </p:spPr>
      </p:pic>
      <p:pic>
        <p:nvPicPr>
          <p:cNvPr id="25" name="Picture 11" descr="D:\images.jpg">
            <a:extLst>
              <a:ext uri="{FF2B5EF4-FFF2-40B4-BE49-F238E27FC236}">
                <a16:creationId xmlns:a16="http://schemas.microsoft.com/office/drawing/2014/main" id="{BDAB0302-14C7-472E-9755-AC51C330E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19015" y="2421465"/>
            <a:ext cx="745835" cy="1670671"/>
          </a:xfrm>
          <a:prstGeom prst="rect">
            <a:avLst/>
          </a:prstGeom>
          <a:noFill/>
        </p:spPr>
      </p:pic>
      <p:pic>
        <p:nvPicPr>
          <p:cNvPr id="28" name="Picture 12" descr="D:\_64749-1205.jpg">
            <a:extLst>
              <a:ext uri="{FF2B5EF4-FFF2-40B4-BE49-F238E27FC236}">
                <a16:creationId xmlns:a16="http://schemas.microsoft.com/office/drawing/2014/main" id="{BAA9F3EB-0D46-43D8-8C2A-0141A22E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9776" t="6448" r="40710" b="8734"/>
          <a:stretch>
            <a:fillRect/>
          </a:stretch>
        </p:blipFill>
        <p:spPr bwMode="auto">
          <a:xfrm>
            <a:off x="5259461" y="3394293"/>
            <a:ext cx="1704778" cy="1912678"/>
          </a:xfrm>
          <a:prstGeom prst="rect">
            <a:avLst/>
          </a:prstGeom>
          <a:noFill/>
        </p:spPr>
      </p:pic>
      <p:pic>
        <p:nvPicPr>
          <p:cNvPr id="30" name="Picture 13" descr="D:\apple-on-white-1317911.jpg">
            <a:extLst>
              <a:ext uri="{FF2B5EF4-FFF2-40B4-BE49-F238E27FC236}">
                <a16:creationId xmlns:a16="http://schemas.microsoft.com/office/drawing/2014/main" id="{AF61A37A-C120-4C09-AE03-355571777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t="17015" r="9575" b="21954"/>
          <a:stretch>
            <a:fillRect/>
          </a:stretch>
        </p:blipFill>
        <p:spPr bwMode="auto">
          <a:xfrm>
            <a:off x="320317" y="5274121"/>
            <a:ext cx="1197558" cy="1212404"/>
          </a:xfrm>
          <a:prstGeom prst="rect">
            <a:avLst/>
          </a:prstGeom>
          <a:noFill/>
        </p:spPr>
      </p:pic>
      <p:pic>
        <p:nvPicPr>
          <p:cNvPr id="31" name="Picture 16" descr="D:\_93675-3661.jpg">
            <a:extLst>
              <a:ext uri="{FF2B5EF4-FFF2-40B4-BE49-F238E27FC236}">
                <a16:creationId xmlns:a16="http://schemas.microsoft.com/office/drawing/2014/main" id="{3F8B30A2-E5F7-466A-89C7-692552E3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91867" y="44582"/>
            <a:ext cx="1200133" cy="1800200"/>
          </a:xfrm>
          <a:prstGeom prst="rect">
            <a:avLst/>
          </a:prstGeom>
          <a:noFill/>
        </p:spPr>
      </p:pic>
      <p:sp>
        <p:nvSpPr>
          <p:cNvPr id="38" name="Прямоугольник 5">
            <a:extLst>
              <a:ext uri="{FF2B5EF4-FFF2-40B4-BE49-F238E27FC236}">
                <a16:creationId xmlns:a16="http://schemas.microsoft.com/office/drawing/2014/main" id="{A1D59D49-E853-4724-8EAB-85248FF1E9FD}"/>
              </a:ext>
            </a:extLst>
          </p:cNvPr>
          <p:cNvSpPr/>
          <p:nvPr/>
        </p:nvSpPr>
        <p:spPr>
          <a:xfrm>
            <a:off x="1660806" y="2528955"/>
            <a:ext cx="2649054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rtl="0"/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1,5 л 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минералки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3 л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id="{C45883C0-1D6A-4C18-BAC3-2EA05491244D}"/>
              </a:ext>
            </a:extLst>
          </p:cNvPr>
          <p:cNvSpPr txBox="1">
            <a:spLocks/>
          </p:cNvSpPr>
          <p:nvPr/>
        </p:nvSpPr>
        <p:spPr>
          <a:xfrm>
            <a:off x="1199210" y="786867"/>
            <a:ext cx="3825298" cy="467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800" b="0" i="1" u="none" baseline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rPr>
              <a:t>Virtual water</a:t>
            </a:r>
          </a:p>
        </p:txBody>
      </p:sp>
      <p:sp>
        <p:nvSpPr>
          <p:cNvPr id="22" name="Прямоугольник 5">
            <a:extLst>
              <a:ext uri="{FF2B5EF4-FFF2-40B4-BE49-F238E27FC236}">
                <a16:creationId xmlns:a16="http://schemas.microsoft.com/office/drawing/2014/main" id="{D5FE21A3-A5B1-4D70-BE81-545B8A7BBA02}"/>
              </a:ext>
            </a:extLst>
          </p:cNvPr>
          <p:cNvSpPr/>
          <p:nvPr/>
        </p:nvSpPr>
        <p:spPr>
          <a:xfrm>
            <a:off x="6855936" y="3189075"/>
            <a:ext cx="3241707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l"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кг макарон 1900 л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id="{ED516037-2478-45F5-B87D-5640A9698FD9}"/>
              </a:ext>
            </a:extLst>
          </p:cNvPr>
          <p:cNvSpPr/>
          <p:nvPr/>
        </p:nvSpPr>
        <p:spPr>
          <a:xfrm>
            <a:off x="1437791" y="2020051"/>
            <a:ext cx="84274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16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Water consumed at all stages of the production of a product</a:t>
            </a:r>
          </a:p>
        </p:txBody>
      </p:sp>
      <p:sp>
        <p:nvSpPr>
          <p:cNvPr id="27" name="Прямоугольник 5">
            <a:extLst>
              <a:ext uri="{FF2B5EF4-FFF2-40B4-BE49-F238E27FC236}">
                <a16:creationId xmlns:a16="http://schemas.microsoft.com/office/drawing/2014/main" id="{A1D59D49-E853-4724-8EAB-85248FF1E9FD}"/>
              </a:ext>
            </a:extLst>
          </p:cNvPr>
          <p:cNvSpPr/>
          <p:nvPr/>
        </p:nvSpPr>
        <p:spPr>
          <a:xfrm>
            <a:off x="1660806" y="3152613"/>
            <a:ext cx="2649054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чашка кофе 140 л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D5FE21A3-A5B1-4D70-BE81-545B8A7BBA02}"/>
              </a:ext>
            </a:extLst>
          </p:cNvPr>
          <p:cNvSpPr/>
          <p:nvPr/>
        </p:nvSpPr>
        <p:spPr>
          <a:xfrm>
            <a:off x="6855936" y="3808517"/>
            <a:ext cx="3241707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l"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кг риса 3400 л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32" name="Прямоугольник 5">
            <a:extLst>
              <a:ext uri="{FF2B5EF4-FFF2-40B4-BE49-F238E27FC236}">
                <a16:creationId xmlns:a16="http://schemas.microsoft.com/office/drawing/2014/main" id="{A1D59D49-E853-4724-8EAB-85248FF1E9FD}"/>
              </a:ext>
            </a:extLst>
          </p:cNvPr>
          <p:cNvSpPr/>
          <p:nvPr/>
        </p:nvSpPr>
        <p:spPr>
          <a:xfrm>
            <a:off x="1660806" y="3772055"/>
            <a:ext cx="2649054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rtl="0"/>
            <a:r>
              <a:rPr lang="ru-RU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кг помидоров 185 л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33" name="Прямоугольник 5">
            <a:extLst>
              <a:ext uri="{FF2B5EF4-FFF2-40B4-BE49-F238E27FC236}">
                <a16:creationId xmlns:a16="http://schemas.microsoft.com/office/drawing/2014/main" id="{D5FE21A3-A5B1-4D70-BE81-545B8A7BBA02}"/>
              </a:ext>
            </a:extLst>
          </p:cNvPr>
          <p:cNvSpPr/>
          <p:nvPr/>
        </p:nvSpPr>
        <p:spPr>
          <a:xfrm>
            <a:off x="6855936" y="4422611"/>
            <a:ext cx="3241707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l"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джинсы 11 000 л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34" name="Прямоугольник 5">
            <a:extLst>
              <a:ext uri="{FF2B5EF4-FFF2-40B4-BE49-F238E27FC236}">
                <a16:creationId xmlns:a16="http://schemas.microsoft.com/office/drawing/2014/main" id="{A1D59D49-E853-4724-8EAB-85248FF1E9FD}"/>
              </a:ext>
            </a:extLst>
          </p:cNvPr>
          <p:cNvSpPr/>
          <p:nvPr/>
        </p:nvSpPr>
        <p:spPr>
          <a:xfrm>
            <a:off x="1660806" y="4386149"/>
            <a:ext cx="2649054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булка хлеба 330 л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35" name="Прямоугольник 5">
            <a:extLst>
              <a:ext uri="{FF2B5EF4-FFF2-40B4-BE49-F238E27FC236}">
                <a16:creationId xmlns:a16="http://schemas.microsoft.com/office/drawing/2014/main" id="{D5FE21A3-A5B1-4D70-BE81-545B8A7BBA02}"/>
              </a:ext>
            </a:extLst>
          </p:cNvPr>
          <p:cNvSpPr/>
          <p:nvPr/>
        </p:nvSpPr>
        <p:spPr>
          <a:xfrm>
            <a:off x="6855936" y="5055844"/>
            <a:ext cx="3241707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l"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кг говядины 15 000 л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39" name="Прямоугольник 5">
            <a:extLst>
              <a:ext uri="{FF2B5EF4-FFF2-40B4-BE49-F238E27FC236}">
                <a16:creationId xmlns:a16="http://schemas.microsoft.com/office/drawing/2014/main" id="{A1D59D49-E853-4724-8EAB-85248FF1E9FD}"/>
              </a:ext>
            </a:extLst>
          </p:cNvPr>
          <p:cNvSpPr/>
          <p:nvPr/>
        </p:nvSpPr>
        <p:spPr>
          <a:xfrm>
            <a:off x="1622339" y="5012887"/>
            <a:ext cx="2649054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l" rtl="0"/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бутылка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b="1" i="0" u="none" baseline="0" dirty="0" err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вина</a:t>
            </a:r>
            <a:r>
              <a:rPr lang="en-us" sz="2000" b="1" i="0" u="none" baseline="0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960 л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40" name="Прямоугольник 5">
            <a:extLst>
              <a:ext uri="{FF2B5EF4-FFF2-40B4-BE49-F238E27FC236}">
                <a16:creationId xmlns:a16="http://schemas.microsoft.com/office/drawing/2014/main" id="{D5FE21A3-A5B1-4D70-BE81-545B8A7BBA02}"/>
              </a:ext>
            </a:extLst>
          </p:cNvPr>
          <p:cNvSpPr/>
          <p:nvPr/>
        </p:nvSpPr>
        <p:spPr>
          <a:xfrm>
            <a:off x="6855936" y="5665444"/>
            <a:ext cx="3241707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l"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кг шоколада 17 200 л</a:t>
            </a:r>
          </a:p>
        </p:txBody>
      </p:sp>
      <p:sp>
        <p:nvSpPr>
          <p:cNvPr id="41" name="Прямоугольник 5">
            <a:extLst>
              <a:ext uri="{FF2B5EF4-FFF2-40B4-BE49-F238E27FC236}">
                <a16:creationId xmlns:a16="http://schemas.microsoft.com/office/drawing/2014/main" id="{A1D59D49-E853-4724-8EAB-85248FF1E9FD}"/>
              </a:ext>
            </a:extLst>
          </p:cNvPr>
          <p:cNvSpPr/>
          <p:nvPr/>
        </p:nvSpPr>
        <p:spPr>
          <a:xfrm>
            <a:off x="1660806" y="5628982"/>
            <a:ext cx="2649054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rtl="0"/>
            <a:r>
              <a:rPr lang="en-us" sz="2000" b="1" i="0" u="none" baseline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кг яблок 1000 л</a:t>
            </a:r>
          </a:p>
        </p:txBody>
      </p:sp>
      <p:sp>
        <p:nvSpPr>
          <p:cNvPr id="42" name="Прямоугольник 5">
            <a:extLst>
              <a:ext uri="{FF2B5EF4-FFF2-40B4-BE49-F238E27FC236}">
                <a16:creationId xmlns:a16="http://schemas.microsoft.com/office/drawing/2014/main" id="{D5FE21A3-A5B1-4D70-BE81-545B8A7BBA02}"/>
              </a:ext>
            </a:extLst>
          </p:cNvPr>
          <p:cNvSpPr/>
          <p:nvPr/>
        </p:nvSpPr>
        <p:spPr>
          <a:xfrm>
            <a:off x="7268615" y="2889908"/>
            <a:ext cx="3241707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l of milk — 1,100 l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3" name="Прямоугольник 5">
            <a:extLst>
              <a:ext uri="{FF2B5EF4-FFF2-40B4-BE49-F238E27FC236}">
                <a16:creationId xmlns:a16="http://schemas.microsoft.com/office/drawing/2014/main" id="{A1D59D49-E853-4724-8EAB-85248FF1E9FD}"/>
              </a:ext>
            </a:extLst>
          </p:cNvPr>
          <p:cNvSpPr/>
          <p:nvPr/>
        </p:nvSpPr>
        <p:spPr>
          <a:xfrm>
            <a:off x="1572483" y="2848195"/>
            <a:ext cx="3692363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1.5 l mineral water — 3 l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4" name="Прямоугольник 5">
            <a:extLst>
              <a:ext uri="{FF2B5EF4-FFF2-40B4-BE49-F238E27FC236}">
                <a16:creationId xmlns:a16="http://schemas.microsoft.com/office/drawing/2014/main" id="{D5FE21A3-A5B1-4D70-BE81-545B8A7BBA02}"/>
              </a:ext>
            </a:extLst>
          </p:cNvPr>
          <p:cNvSpPr/>
          <p:nvPr/>
        </p:nvSpPr>
        <p:spPr>
          <a:xfrm>
            <a:off x="7268615" y="3478519"/>
            <a:ext cx="3241707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r" rtl="0"/>
            <a:r>
              <a:rPr lang="en-us" sz="20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kg of noodle — 1,900 l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5" name="Прямоугольник 5">
            <a:extLst>
              <a:ext uri="{FF2B5EF4-FFF2-40B4-BE49-F238E27FC236}">
                <a16:creationId xmlns:a16="http://schemas.microsoft.com/office/drawing/2014/main" id="{A1D59D49-E853-4724-8EAB-85248FF1E9FD}"/>
              </a:ext>
            </a:extLst>
          </p:cNvPr>
          <p:cNvSpPr/>
          <p:nvPr/>
        </p:nvSpPr>
        <p:spPr>
          <a:xfrm>
            <a:off x="2623745" y="3429000"/>
            <a:ext cx="2649054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cup of coffee — 140 l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6" name="Прямоугольник 5">
            <a:extLst>
              <a:ext uri="{FF2B5EF4-FFF2-40B4-BE49-F238E27FC236}">
                <a16:creationId xmlns:a16="http://schemas.microsoft.com/office/drawing/2014/main" id="{D5FE21A3-A5B1-4D70-BE81-545B8A7BBA02}"/>
              </a:ext>
            </a:extLst>
          </p:cNvPr>
          <p:cNvSpPr/>
          <p:nvPr/>
        </p:nvSpPr>
        <p:spPr>
          <a:xfrm>
            <a:off x="7268615" y="4097961"/>
            <a:ext cx="3241707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r" rtl="0"/>
            <a:r>
              <a:rPr lang="en-us" sz="20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kg of rice — 3,400 l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7" name="Прямоугольник 5">
            <a:extLst>
              <a:ext uri="{FF2B5EF4-FFF2-40B4-BE49-F238E27FC236}">
                <a16:creationId xmlns:a16="http://schemas.microsoft.com/office/drawing/2014/main" id="{A1D59D49-E853-4724-8EAB-85248FF1E9FD}"/>
              </a:ext>
            </a:extLst>
          </p:cNvPr>
          <p:cNvSpPr/>
          <p:nvPr/>
        </p:nvSpPr>
        <p:spPr>
          <a:xfrm>
            <a:off x="2055470" y="4077607"/>
            <a:ext cx="3203991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kg of tomatoes — 185 l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8" name="Прямоугольник 5">
            <a:extLst>
              <a:ext uri="{FF2B5EF4-FFF2-40B4-BE49-F238E27FC236}">
                <a16:creationId xmlns:a16="http://schemas.microsoft.com/office/drawing/2014/main" id="{D5FE21A3-A5B1-4D70-BE81-545B8A7BBA02}"/>
              </a:ext>
            </a:extLst>
          </p:cNvPr>
          <p:cNvSpPr/>
          <p:nvPr/>
        </p:nvSpPr>
        <p:spPr>
          <a:xfrm>
            <a:off x="7268615" y="4726569"/>
            <a:ext cx="3241707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jean — 11,000 l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9" name="Прямоугольник 5">
            <a:extLst>
              <a:ext uri="{FF2B5EF4-FFF2-40B4-BE49-F238E27FC236}">
                <a16:creationId xmlns:a16="http://schemas.microsoft.com/office/drawing/2014/main" id="{A1D59D49-E853-4724-8EAB-85248FF1E9FD}"/>
              </a:ext>
            </a:extLst>
          </p:cNvPr>
          <p:cNvSpPr/>
          <p:nvPr/>
        </p:nvSpPr>
        <p:spPr>
          <a:xfrm>
            <a:off x="2600016" y="4691701"/>
            <a:ext cx="2649054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loaf of bread — 330 l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0" name="Прямоугольник 5">
            <a:extLst>
              <a:ext uri="{FF2B5EF4-FFF2-40B4-BE49-F238E27FC236}">
                <a16:creationId xmlns:a16="http://schemas.microsoft.com/office/drawing/2014/main" id="{D5FE21A3-A5B1-4D70-BE81-545B8A7BBA02}"/>
              </a:ext>
            </a:extLst>
          </p:cNvPr>
          <p:cNvSpPr/>
          <p:nvPr/>
        </p:nvSpPr>
        <p:spPr>
          <a:xfrm>
            <a:off x="7268615" y="5345288"/>
            <a:ext cx="3241707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r" rtl="0"/>
            <a:r>
              <a:rPr lang="en-us" sz="2000" b="1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kg of beef — 15,000 l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1" name="Прямоугольник 5">
            <a:extLst>
              <a:ext uri="{FF2B5EF4-FFF2-40B4-BE49-F238E27FC236}">
                <a16:creationId xmlns:a16="http://schemas.microsoft.com/office/drawing/2014/main" id="{A1D59D49-E853-4724-8EAB-85248FF1E9FD}"/>
              </a:ext>
            </a:extLst>
          </p:cNvPr>
          <p:cNvSpPr/>
          <p:nvPr/>
        </p:nvSpPr>
        <p:spPr>
          <a:xfrm>
            <a:off x="1660806" y="5297064"/>
            <a:ext cx="3515718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bottle of wine — 960 l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2" name="Прямоугольник 5">
            <a:extLst>
              <a:ext uri="{FF2B5EF4-FFF2-40B4-BE49-F238E27FC236}">
                <a16:creationId xmlns:a16="http://schemas.microsoft.com/office/drawing/2014/main" id="{D5FE21A3-A5B1-4D70-BE81-545B8A7BBA02}"/>
              </a:ext>
            </a:extLst>
          </p:cNvPr>
          <p:cNvSpPr/>
          <p:nvPr/>
        </p:nvSpPr>
        <p:spPr>
          <a:xfrm>
            <a:off x="7268615" y="5954888"/>
            <a:ext cx="3241707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kg of chocolate — 17,200 l</a:t>
            </a:r>
          </a:p>
        </p:txBody>
      </p:sp>
      <p:sp>
        <p:nvSpPr>
          <p:cNvPr id="53" name="Прямоугольник 5">
            <a:extLst>
              <a:ext uri="{FF2B5EF4-FFF2-40B4-BE49-F238E27FC236}">
                <a16:creationId xmlns:a16="http://schemas.microsoft.com/office/drawing/2014/main" id="{A1D59D49-E853-4724-8EAB-85248FF1E9FD}"/>
              </a:ext>
            </a:extLst>
          </p:cNvPr>
          <p:cNvSpPr/>
          <p:nvPr/>
        </p:nvSpPr>
        <p:spPr>
          <a:xfrm>
            <a:off x="1614046" y="5898661"/>
            <a:ext cx="3609236" cy="400110"/>
          </a:xfrm>
          <a:prstGeom prst="rect">
            <a:avLst/>
          </a:prstGeom>
        </p:spPr>
        <p:txBody>
          <a:bodyPr wrap="square" numCol="1" spcCol="1080000">
            <a:spAutoFit/>
          </a:bodyPr>
          <a:lstStyle/>
          <a:p>
            <a:pPr algn="r" rtl="0"/>
            <a:r>
              <a:rPr lang="en-us" sz="2000" b="1" i="1" u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 kg of apples — 1,000 l</a:t>
            </a:r>
          </a:p>
        </p:txBody>
      </p:sp>
    </p:spTree>
    <p:extLst>
      <p:ext uri="{BB962C8B-B14F-4D97-AF65-F5344CB8AC3E}">
        <p14:creationId xmlns:p14="http://schemas.microsoft.com/office/powerpoint/2010/main" val="86897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10634</TotalTime>
  <Words>3320</Words>
  <Application>Microsoft Office PowerPoint</Application>
  <PresentationFormat>Widescreen</PresentationFormat>
  <Paragraphs>569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Unicode MS</vt:lpstr>
      <vt:lpstr>Calibri</vt:lpstr>
      <vt:lpstr>Calibri Light</vt:lpstr>
      <vt:lpstr>Times New Roman</vt:lpstr>
      <vt:lpstr>Verdana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Bidashko, Svetlana</cp:lastModifiedBy>
  <cp:revision>283</cp:revision>
  <dcterms:created xsi:type="dcterms:W3CDTF">2020-08-02T04:45:19Z</dcterms:created>
  <dcterms:modified xsi:type="dcterms:W3CDTF">2022-05-30T04:58:10Z</dcterms:modified>
</cp:coreProperties>
</file>