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2"/>
  </p:notesMasterIdLst>
  <p:handoutMasterIdLst>
    <p:handoutMasterId r:id="rId23"/>
  </p:handoutMasterIdLst>
  <p:sldIdLst>
    <p:sldId id="258" r:id="rId5"/>
    <p:sldId id="284" r:id="rId6"/>
    <p:sldId id="261" r:id="rId7"/>
    <p:sldId id="305" r:id="rId8"/>
    <p:sldId id="306" r:id="rId9"/>
    <p:sldId id="300" r:id="rId10"/>
    <p:sldId id="307" r:id="rId11"/>
    <p:sldId id="275" r:id="rId12"/>
    <p:sldId id="301" r:id="rId13"/>
    <p:sldId id="308" r:id="rId14"/>
    <p:sldId id="311" r:id="rId15"/>
    <p:sldId id="302" r:id="rId16"/>
    <p:sldId id="309" r:id="rId17"/>
    <p:sldId id="303" r:id="rId18"/>
    <p:sldId id="310" r:id="rId19"/>
    <p:sldId id="312" r:id="rId20"/>
    <p:sldId id="314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F51"/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17" autoAdjust="0"/>
  </p:normalViewPr>
  <p:slideViewPr>
    <p:cSldViewPr snapToGrid="0">
      <p:cViewPr>
        <p:scale>
          <a:sx n="50" d="100"/>
          <a:sy n="50" d="100"/>
        </p:scale>
        <p:origin x="12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liy\Downloads\12.5.1%20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'[12.5.1 (1).xls]12.5.1'!$D$12</c:f>
              <c:strCache>
                <c:ptCount val="1"/>
                <c:pt idx="0">
                  <c:v>Отходы производства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'[12.5.1 (1).xls]12.5.1'!$E$11:$I$11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'[12.5.1 (1).xls]12.5.1'!$E$12:$I$12</c:f>
              <c:numCache>
                <c:formatCode>0.00</c:formatCode>
                <c:ptCount val="5"/>
                <c:pt idx="0">
                  <c:v>26.8</c:v>
                </c:pt>
                <c:pt idx="1">
                  <c:v>30.86</c:v>
                </c:pt>
                <c:pt idx="2">
                  <c:v>32.200000000000003</c:v>
                </c:pt>
                <c:pt idx="3">
                  <c:v>34</c:v>
                </c:pt>
                <c:pt idx="4">
                  <c:v>36.020000000000003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DE-4737-9C83-B5EE85C4C29C}"/>
            </c:ext>
          </c:extLst>
        </c:ser>
        <c:ser>
          <c:idx val="1"/>
          <c:order val="1"/>
          <c:tx>
            <c:strRef>
              <c:f>'[12.5.1 (1).xls]12.5.1'!$D$13</c:f>
              <c:strCache>
                <c:ptCount val="1"/>
                <c:pt idx="0">
                  <c:v>Твердые бытовые отходы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'[12.5.1 (1).xls]12.5.1'!$E$11:$I$11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'[12.5.1 (1).xls]12.5.1'!$E$13:$I$13</c:f>
              <c:numCache>
                <c:formatCode>0.00</c:formatCode>
                <c:ptCount val="5"/>
                <c:pt idx="0">
                  <c:v>2.6</c:v>
                </c:pt>
                <c:pt idx="1">
                  <c:v>9</c:v>
                </c:pt>
                <c:pt idx="2">
                  <c:v>11.51</c:v>
                </c:pt>
                <c:pt idx="3">
                  <c:v>14.9</c:v>
                </c:pt>
                <c:pt idx="4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DE-4737-9C83-B5EE85C4C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334880"/>
        <c:axId val="458335208"/>
      </c:lineChart>
      <c:catAx>
        <c:axId val="4583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335208"/>
        <c:crosses val="autoZero"/>
        <c:auto val="0"/>
        <c:lblAlgn val="ctr"/>
        <c:lblOffset val="100"/>
        <c:noMultiLvlLbl val="0"/>
      </c:catAx>
      <c:valAx>
        <c:axId val="45833520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33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6A90C3-6D70-4CC0-90BD-7391CC100288}" type="datetime1">
              <a:rPr lang="ru-RU" smtClean="0"/>
              <a:t>02.06.2022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CB3F-843C-4E4F-85F3-0CD250415562}" type="datetime1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93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958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45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0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61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7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F0A853-421F-499A-8F2C-A30F50FFCB8A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3144760-2842-4F87-B160-D6308138EEE4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4F2B1-4382-4CD5-BF36-A76F658DDF8B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CBCE005-CF70-47C7-943B-1B85D4E30B12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232E15A-CF9A-465D-A43B-0E134366459B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469" y="158210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0216" y="135225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6B3F4C8-7A25-444D-91C8-2271B0544136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F1E128-3D17-4B8C-8CB3-9EB08D9C14A6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31CEDC5-4545-46C4-8C01-50930980F9C3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750109-67ED-4BB9-A441-1C74886B4944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0F981BA-4C3A-4604-A431-6A18CA52E143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4A5B61-B2AB-48DF-B122-84C1DD627AD8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араллелограмм 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8F629-0A04-47CB-9FC5-F24EBCAF694D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2BCE6D-20D5-4AE9-A17E-E68A25EDB90D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35498C-2776-4754-BDFD-6B3FF9B6428D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 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A961358-1323-4982-B48F-0004A3782D73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A4266B6-E8E7-4F04-A054-74B8F86E3EF1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7EF5D0-540D-41D6-9136-7FA831C4823F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13BE9-C5CD-4F25-838C-97788D4410C6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0EC7FF-E9B9-46A2-ABB1-6B02C8E64350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 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C6181B7-7F56-4175-9C58-A45071D8DE7F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 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F2D1E7-3267-41E6-9552-D507126B74F6}" type="datetime1">
              <a:rPr lang="ru-RU" noProof="0" smtClean="0"/>
              <a:t>02.06.2022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97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2.svg"/><Relationship Id="rId7" Type="http://schemas.openxmlformats.org/officeDocument/2006/relationships/image" Target="../media/image10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104.svg"/><Relationship Id="rId4" Type="http://schemas.openxmlformats.org/officeDocument/2006/relationships/image" Target="../media/image23.png"/><Relationship Id="rId9" Type="http://schemas.openxmlformats.org/officeDocument/2006/relationships/image" Target="../media/image10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ste-ex.k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gewr.k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stat.gov.k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1592326"/>
            <a:ext cx="5054600" cy="358444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8900" dirty="0" smtClean="0"/>
              <a:t>5</a:t>
            </a:r>
            <a:r>
              <a:rPr lang="ru-RU" dirty="0" smtClean="0"/>
              <a:t> актуальных </a:t>
            </a:r>
            <a:r>
              <a:rPr lang="ru-RU" sz="8900" dirty="0" smtClean="0"/>
              <a:t>вызовов</a:t>
            </a:r>
            <a:r>
              <a:rPr lang="ru-RU" dirty="0" smtClean="0"/>
              <a:t> в управлении </a:t>
            </a:r>
            <a:r>
              <a:rPr lang="ru-RU" sz="8900" dirty="0" smtClean="0"/>
              <a:t>отходами</a:t>
            </a:r>
            <a:r>
              <a:rPr lang="ru-RU" dirty="0" smtClean="0"/>
              <a:t> в Казахстане</a:t>
            </a: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5489448"/>
            <a:ext cx="4526280" cy="1279652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ru-RU" b="1" dirty="0"/>
              <a:t>Юлия </a:t>
            </a:r>
            <a:r>
              <a:rPr lang="ru-RU" b="1" dirty="0" err="1"/>
              <a:t>душкина</a:t>
            </a:r>
            <a:endParaRPr lang="ru-RU" b="1" dirty="0"/>
          </a:p>
          <a:p>
            <a:pPr rtl="0"/>
            <a:r>
              <a:rPr lang="ru-RU" dirty="0" smtClean="0">
                <a:latin typeface="+mj-lt"/>
              </a:rPr>
              <a:t>Казахстанская ассоциация по управлению отходами «</a:t>
            </a:r>
            <a:r>
              <a:rPr lang="en-US" dirty="0" smtClean="0">
                <a:latin typeface="+mj-lt"/>
              </a:rPr>
              <a:t>KazWaste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10 </a:t>
            </a:r>
            <a:r>
              <a:rPr lang="ru-RU" dirty="0" smtClean="0">
                <a:latin typeface="+mj-lt"/>
              </a:rPr>
              <a:t>июня 2022, </a:t>
            </a:r>
            <a:r>
              <a:rPr lang="en-US" dirty="0"/>
              <a:t>V Uralsk Green Forum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-16495" r="4057" b="-28129"/>
          <a:stretch/>
        </p:blipFill>
        <p:spPr>
          <a:xfrm>
            <a:off x="0" y="482600"/>
            <a:ext cx="6095999" cy="6007100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0" y="5638800"/>
            <a:ext cx="89584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бъект 31"/>
          <p:cNvSpPr>
            <a:spLocks noGrp="1"/>
          </p:cNvSpPr>
          <p:nvPr>
            <p:ph idx="1"/>
          </p:nvPr>
        </p:nvSpPr>
        <p:spPr>
          <a:xfrm>
            <a:off x="745436" y="1545856"/>
            <a:ext cx="4561880" cy="4700677"/>
          </a:xfrm>
        </p:spPr>
        <p:txBody>
          <a:bodyPr/>
          <a:lstStyle/>
          <a:p>
            <a:r>
              <a:rPr lang="ru-RU" dirty="0" smtClean="0"/>
              <a:t>Объем образования электронных отходов в Казахстане – 7,3 кг/чел </a:t>
            </a:r>
          </a:p>
          <a:p>
            <a:r>
              <a:rPr lang="ru-RU" dirty="0" smtClean="0"/>
              <a:t>Уровень сбора электронных отходов – 8,8%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25155" t="25555" r="51206" b="22114"/>
          <a:stretch/>
        </p:blipFill>
        <p:spPr>
          <a:xfrm>
            <a:off x="6806850" y="140311"/>
            <a:ext cx="5181950" cy="6452589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39758" y="292711"/>
            <a:ext cx="6982345" cy="111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Усиление контроля за обращением с электронными отходами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В Казахстане появились пункты приема электронных отходов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3"/>
          <a:stretch/>
        </p:blipFill>
        <p:spPr bwMode="auto">
          <a:xfrm>
            <a:off x="979251" y="3806378"/>
            <a:ext cx="4824649" cy="278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2140" y="1352253"/>
            <a:ext cx="5655364" cy="5008790"/>
          </a:xfrm>
        </p:spPr>
        <p:txBody>
          <a:bodyPr/>
          <a:lstStyle/>
          <a:p>
            <a:r>
              <a:rPr lang="ru-RU" dirty="0"/>
              <a:t>1 154 </a:t>
            </a:r>
            <a:r>
              <a:rPr lang="ru-RU" dirty="0" smtClean="0"/>
              <a:t>пестицида зарегистрировано в РК</a:t>
            </a:r>
          </a:p>
          <a:p>
            <a:r>
              <a:rPr lang="ru-RU" dirty="0"/>
              <a:t>3</a:t>
            </a:r>
            <a:r>
              <a:rPr lang="ru-RU" dirty="0" smtClean="0"/>
              <a:t>5% из них содержат активные вещества из списка </a:t>
            </a:r>
            <a:r>
              <a:rPr lang="en-US" dirty="0" smtClean="0"/>
              <a:t>PAN (</a:t>
            </a:r>
            <a:r>
              <a:rPr lang="ru-RU" dirty="0" smtClean="0"/>
              <a:t>Сеть действий против пестицидов)</a:t>
            </a:r>
          </a:p>
          <a:p>
            <a:r>
              <a:rPr lang="ru-RU" dirty="0" smtClean="0"/>
              <a:t>25 активных веществ, которые запрещены в других странах, используются в РК</a:t>
            </a:r>
          </a:p>
          <a:p>
            <a:r>
              <a:rPr lang="ru-RU" dirty="0" smtClean="0"/>
              <a:t>Устаревшие </a:t>
            </a:r>
            <a:r>
              <a:rPr lang="ru-RU" dirty="0"/>
              <a:t>и непригодные к использованию пестициды в сельском </a:t>
            </a:r>
            <a:r>
              <a:rPr lang="ru-RU" dirty="0" smtClean="0"/>
              <a:t>хозяйстве являются источником химического загрязнения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67" t="29753" r="52222" b="21112"/>
          <a:stretch/>
        </p:blipFill>
        <p:spPr>
          <a:xfrm>
            <a:off x="407504" y="1561707"/>
            <a:ext cx="5565913" cy="33361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2304" y="5003560"/>
            <a:ext cx="508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Общий объем внесенных пестицидов в РК, тонны</a:t>
            </a:r>
            <a:endParaRPr lang="ru-RU" dirty="0"/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77838" y="376238"/>
            <a:ext cx="1136015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Ужесточение регулирования пестицидов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3" y="1481394"/>
            <a:ext cx="4610100" cy="2857499"/>
          </a:xfrm>
        </p:spPr>
        <p:txBody>
          <a:bodyPr rtlCol="0">
            <a:normAutofit/>
          </a:bodyPr>
          <a:lstStyle/>
          <a:p>
            <a:pPr rtl="0"/>
            <a:r>
              <a:rPr lang="ru-RU" sz="4300" dirty="0" smtClean="0"/>
              <a:t>Сокращение углеродного следа в секторе отходов</a:t>
            </a:r>
            <a:endParaRPr lang="ru-RU" sz="43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3" y="1481394"/>
            <a:ext cx="5167452" cy="2857499"/>
          </a:xfrm>
        </p:spPr>
      </p:pic>
      <p:sp>
        <p:nvSpPr>
          <p:cNvPr id="2" name="TextBox 1"/>
          <p:cNvSpPr txBox="1"/>
          <p:nvPr/>
        </p:nvSpPr>
        <p:spPr>
          <a:xfrm>
            <a:off x="4788903" y="2402313"/>
            <a:ext cx="850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4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13" y="57008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56786"/>
            <a:ext cx="10058400" cy="1450757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Сектор управления отходами и парниковые газы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16547" y="2108201"/>
            <a:ext cx="4309609" cy="37608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Текущая ситуация: </a:t>
            </a:r>
          </a:p>
          <a:p>
            <a:r>
              <a:rPr lang="ru-RU" dirty="0" smtClean="0"/>
              <a:t>6</a:t>
            </a:r>
            <a:r>
              <a:rPr lang="ru-RU" dirty="0"/>
              <a:t>% от общего объема выбросов </a:t>
            </a:r>
            <a:r>
              <a:rPr lang="ru-RU" dirty="0" smtClean="0"/>
              <a:t>ПГ:</a:t>
            </a:r>
          </a:p>
          <a:p>
            <a:pPr lvl="1"/>
            <a:r>
              <a:rPr lang="ru-RU" dirty="0" smtClean="0"/>
              <a:t>2/3 от ТБО</a:t>
            </a:r>
          </a:p>
          <a:p>
            <a:pPr lvl="1"/>
            <a:r>
              <a:rPr lang="ru-RU" dirty="0" smtClean="0"/>
              <a:t>1/3 от сточных вод</a:t>
            </a:r>
          </a:p>
          <a:p>
            <a:pPr lvl="1"/>
            <a:r>
              <a:rPr lang="ru-RU" dirty="0" smtClean="0"/>
              <a:t>2% от медицинских отходов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71841"/>
              </p:ext>
            </p:extLst>
          </p:nvPr>
        </p:nvGraphicFramePr>
        <p:xfrm>
          <a:off x="247525" y="4545041"/>
          <a:ext cx="5878955" cy="1628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227">
                  <a:extLst>
                    <a:ext uri="{9D8B030D-6E8A-4147-A177-3AD203B41FA5}">
                      <a16:colId xmlns:a16="http://schemas.microsoft.com/office/drawing/2014/main" val="3335798399"/>
                    </a:ext>
                  </a:extLst>
                </a:gridCol>
                <a:gridCol w="1214667">
                  <a:extLst>
                    <a:ext uri="{9D8B030D-6E8A-4147-A177-3AD203B41FA5}">
                      <a16:colId xmlns:a16="http://schemas.microsoft.com/office/drawing/2014/main" val="37389306"/>
                    </a:ext>
                  </a:extLst>
                </a:gridCol>
                <a:gridCol w="1118687">
                  <a:extLst>
                    <a:ext uri="{9D8B030D-6E8A-4147-A177-3AD203B41FA5}">
                      <a16:colId xmlns:a16="http://schemas.microsoft.com/office/drawing/2014/main" val="4043510073"/>
                    </a:ext>
                  </a:extLst>
                </a:gridCol>
                <a:gridCol w="1118687">
                  <a:extLst>
                    <a:ext uri="{9D8B030D-6E8A-4147-A177-3AD203B41FA5}">
                      <a16:colId xmlns:a16="http://schemas.microsoft.com/office/drawing/2014/main" val="4034495482"/>
                    </a:ext>
                  </a:extLst>
                </a:gridCol>
                <a:gridCol w="1118687">
                  <a:extLst>
                    <a:ext uri="{9D8B030D-6E8A-4147-A177-3AD203B41FA5}">
                      <a16:colId xmlns:a16="http://schemas.microsoft.com/office/drawing/2014/main" val="1225459136"/>
                    </a:ext>
                  </a:extLst>
                </a:gridCol>
              </a:tblGrid>
              <a:tr h="6050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Суммарное (совокупное) снижение выбросов за </a:t>
                      </a:r>
                      <a:r>
                        <a:rPr lang="ru-RU" sz="1800" dirty="0" smtClean="0">
                          <a:effectLst/>
                        </a:rPr>
                        <a:t>период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03979"/>
                  </a:ext>
                </a:extLst>
              </a:tr>
              <a:tr h="6858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</a:rPr>
                        <a:t>Сектор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2030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(к 2020</a:t>
                      </a:r>
                      <a:r>
                        <a:rPr lang="ru-RU" sz="1800" baseline="0" dirty="0" smtClean="0">
                          <a:effectLst/>
                        </a:rPr>
                        <a:t> г)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2040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(к</a:t>
                      </a:r>
                      <a:r>
                        <a:rPr lang="ru-RU" sz="1800" baseline="0" dirty="0" smtClean="0">
                          <a:effectLst/>
                        </a:rPr>
                        <a:t> 2030)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2050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(к 2040)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2060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(к 2050)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007240"/>
                  </a:ext>
                </a:extLst>
              </a:tr>
              <a:tr h="3351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Отходы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</a:rPr>
                        <a:t>1,3%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</a:rPr>
                        <a:t>2,5%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>
                          <a:effectLst/>
                        </a:rPr>
                        <a:t>1,4%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1,2%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82634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07607" y="6438052"/>
            <a:ext cx="5798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1600" dirty="0"/>
              <a:t>*</a:t>
            </a:r>
            <a:r>
              <a:rPr lang="ru-RU" sz="1600" dirty="0" smtClean="0"/>
              <a:t>Проект </a:t>
            </a:r>
            <a:r>
              <a:rPr lang="ru-RU" sz="1600" dirty="0"/>
              <a:t>Стратегии достижения углеродной нейтральности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82140" y="1352253"/>
            <a:ext cx="5655364" cy="50087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6281530" y="2012339"/>
            <a:ext cx="5784573" cy="416154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Основные меры по декарбонизации </a:t>
            </a:r>
            <a:r>
              <a:rPr lang="ru-RU" dirty="0" smtClean="0"/>
              <a:t>в проекте Стратегии достижения углеродной нейтральности:</a:t>
            </a:r>
            <a:endParaRPr lang="ru-RU" dirty="0"/>
          </a:p>
          <a:p>
            <a:pPr lvl="0"/>
            <a:r>
              <a:rPr lang="ru-RU" dirty="0"/>
              <a:t>ускоренное внедрение полного охвата сбором и </a:t>
            </a:r>
            <a:r>
              <a:rPr lang="ru-RU" dirty="0" smtClean="0"/>
              <a:t>сортировкой ТБО </a:t>
            </a:r>
            <a:r>
              <a:rPr lang="ru-RU" dirty="0"/>
              <a:t>с дальнейшим достижением полного охвата населения системой раздельного сбора;</a:t>
            </a:r>
          </a:p>
          <a:p>
            <a:pPr lvl="0"/>
            <a:r>
              <a:rPr lang="ru-RU" dirty="0"/>
              <a:t>сокращение объемов образования отходов и сточных вод и совершенствование технологий очистки сточных вод, включая производство биогаза;</a:t>
            </a:r>
          </a:p>
          <a:p>
            <a:pPr lvl="0"/>
            <a:r>
              <a:rPr lang="ru-RU" dirty="0"/>
              <a:t>увеличение доли перерабатываемых и компостируемых отходов для обеспечения экологически чистого управления отходами и внедрения циркулярной экономики.</a:t>
            </a:r>
          </a:p>
        </p:txBody>
      </p:sp>
    </p:spTree>
    <p:extLst>
      <p:ext uri="{BB962C8B-B14F-4D97-AF65-F5344CB8AC3E}">
        <p14:creationId xmlns:p14="http://schemas.microsoft.com/office/powerpoint/2010/main" val="5070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03" y="1193800"/>
            <a:ext cx="4610100" cy="2857499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 smtClean="0"/>
              <a:t>Коллаборация</a:t>
            </a:r>
            <a:r>
              <a:rPr lang="ru-RU" dirty="0" smtClean="0"/>
              <a:t> и всеобщая ответственность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16" y="1753436"/>
            <a:ext cx="5695969" cy="2208963"/>
          </a:xfrm>
        </p:spPr>
      </p:pic>
      <p:sp>
        <p:nvSpPr>
          <p:cNvPr id="2" name="TextBox 1"/>
          <p:cNvSpPr txBox="1"/>
          <p:nvPr/>
        </p:nvSpPr>
        <p:spPr>
          <a:xfrm>
            <a:off x="4788903" y="2402313"/>
            <a:ext cx="850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5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13" y="57008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Ответственность за чистый офис, дом, город, страну – лежит на каждом из нас! </a:t>
            </a:r>
            <a:endParaRPr lang="ru-RU" sz="2800" dirty="0"/>
          </a:p>
        </p:txBody>
      </p:sp>
      <p:pic>
        <p:nvPicPr>
          <p:cNvPr id="1026" name="Picture 2" descr="Личная ответственность. Все проблемы — от того, что люди не… | by Elena |  Medi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881687" y="812800"/>
            <a:ext cx="4868863" cy="48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Необходимо объединить усилия всех заинтересованных сторон: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Государство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Производители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Промышленные предприятия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Предприятия по обращению с отходами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НПО, общественность, жители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6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593" y="1457"/>
            <a:ext cx="8257593" cy="1303037"/>
          </a:xfrm>
          <a:prstGeom prst="rect">
            <a:avLst/>
          </a:prstGeom>
          <a:solidFill>
            <a:srgbClr val="549E39"/>
          </a:solidFill>
        </p:spPr>
      </p:sp>
      <p:sp>
        <p:nvSpPr>
          <p:cNvPr id="3" name="TextBox 3"/>
          <p:cNvSpPr txBox="1"/>
          <p:nvPr/>
        </p:nvSpPr>
        <p:spPr>
          <a:xfrm>
            <a:off x="97476" y="273246"/>
            <a:ext cx="9169897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dirty="0">
                <a:solidFill>
                  <a:srgbClr val="312F30"/>
                </a:solidFill>
                <a:latin typeface="Open Sans Extra Bold Bold"/>
              </a:rPr>
              <a:t>VI ЕВРАЗИЙСКИЙ </a:t>
            </a:r>
            <a:r>
              <a:rPr lang="en-US" sz="2799" dirty="0" err="1">
                <a:solidFill>
                  <a:srgbClr val="312F30"/>
                </a:solidFill>
                <a:latin typeface="Open Sans Extra Bold Bold"/>
              </a:rPr>
              <a:t>бизнес-форум</a:t>
            </a:r>
            <a:r>
              <a:rPr lang="en-US" sz="2799" dirty="0">
                <a:solidFill>
                  <a:srgbClr val="312F30"/>
                </a:solidFill>
                <a:latin typeface="Open Sans Extra Bold Bold"/>
              </a:rPr>
              <a:t> </a:t>
            </a:r>
          </a:p>
          <a:p>
            <a:pPr>
              <a:lnSpc>
                <a:spcPts val="3079"/>
              </a:lnSpc>
            </a:pPr>
            <a:r>
              <a:rPr lang="en-US" sz="2799" dirty="0">
                <a:solidFill>
                  <a:srgbClr val="312F30"/>
                </a:solidFill>
                <a:latin typeface="Open Sans Extra Bold Bold"/>
              </a:rPr>
              <a:t>«Green Energy &amp; Waste Recycling Forum'22»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9100" t="44537" r="19100" b="5602"/>
          <a:stretch>
            <a:fillRect/>
          </a:stretch>
        </p:blipFill>
        <p:spPr>
          <a:xfrm>
            <a:off x="254578" y="1445936"/>
            <a:ext cx="3931624" cy="21147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617983" y="-182069"/>
            <a:ext cx="3009993" cy="1333062"/>
            <a:chOff x="0" y="-28575"/>
            <a:chExt cx="6019986" cy="2666125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6019986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33"/>
                </a:lnSpc>
              </a:pPr>
              <a:endParaRPr sz="1200"/>
            </a:p>
            <a:p>
              <a:pPr>
                <a:lnSpc>
                  <a:spcPts val="1733"/>
                </a:lnSpc>
              </a:pPr>
              <a:endParaRPr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67833"/>
              <a:ext cx="4705822" cy="1769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73"/>
                </a:lnSpc>
              </a:pPr>
              <a:r>
                <a:rPr lang="en-US" sz="2066">
                  <a:solidFill>
                    <a:srgbClr val="000000"/>
                  </a:solidFill>
                  <a:latin typeface="Open Sans Light Bold"/>
                </a:rPr>
                <a:t>4-5 ИЮЛЯ 2022г., </a:t>
              </a:r>
            </a:p>
            <a:p>
              <a:pPr>
                <a:lnSpc>
                  <a:spcPts val="2273"/>
                </a:lnSpc>
              </a:pPr>
              <a:r>
                <a:rPr lang="en-US" sz="2066">
                  <a:solidFill>
                    <a:srgbClr val="000000"/>
                  </a:solidFill>
                  <a:latin typeface="Open Sans Light Bold"/>
                </a:rPr>
                <a:t>г.НУР-СУЛТАН</a:t>
              </a:r>
            </a:p>
            <a:p>
              <a:pPr>
                <a:lnSpc>
                  <a:spcPts val="2273"/>
                </a:lnSpc>
              </a:pPr>
              <a:endParaRPr lang="en-US" sz="2066">
                <a:solidFill>
                  <a:srgbClr val="000000"/>
                </a:solidFill>
                <a:latin typeface="Open Sans Light Bold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1" y="6172201"/>
            <a:ext cx="12192000" cy="684343"/>
          </a:xfrm>
          <a:prstGeom prst="rect">
            <a:avLst/>
          </a:prstGeom>
          <a:solidFill>
            <a:srgbClr val="455F5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4578" y="3932307"/>
            <a:ext cx="3931624" cy="26210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39282" y="4460577"/>
            <a:ext cx="750797" cy="7507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77799" y="4211869"/>
            <a:ext cx="1278419" cy="12784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410249" y="4499682"/>
            <a:ext cx="1173723" cy="7535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906467" y="1504205"/>
            <a:ext cx="7012583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6">
                <a:solidFill>
                  <a:srgbClr val="100E0E"/>
                </a:solidFill>
                <a:latin typeface="Open Sans Light"/>
              </a:rPr>
              <a:t>Ежегодное крупное мероприятие в Центральной Азии для развития «зеленого» бизнеса по обращению с отходами и возобновляемой энергетике</a:t>
            </a:r>
          </a:p>
          <a:p>
            <a:pPr algn="ctr">
              <a:lnSpc>
                <a:spcPts val="2613"/>
              </a:lnSpc>
              <a:spcBef>
                <a:spcPct val="0"/>
              </a:spcBef>
            </a:pPr>
            <a:endParaRPr lang="en-US" sz="1866">
              <a:solidFill>
                <a:srgbClr val="100E0E"/>
              </a:solidFill>
              <a:latin typeface="Open Sans Light"/>
            </a:endParaRPr>
          </a:p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6">
                <a:solidFill>
                  <a:srgbClr val="100E0E"/>
                </a:solidFill>
                <a:latin typeface="Open Sans Light"/>
              </a:rPr>
              <a:t>Международная площадка для открытого диалога с государственными органами, международными организациями, промышленными предприятиями, бизнесом и общественностью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10081" y="5333654"/>
            <a:ext cx="268172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>
                <a:solidFill>
                  <a:srgbClr val="100E0E"/>
                </a:solidFill>
                <a:latin typeface="Open Sans Light"/>
              </a:rPr>
              <a:t> </a:t>
            </a:r>
            <a:r>
              <a:rPr lang="en-US" sz="1666">
                <a:solidFill>
                  <a:srgbClr val="100E0E"/>
                </a:solidFill>
                <a:latin typeface="Open Sans Light Bold"/>
              </a:rPr>
              <a:t>15</a:t>
            </a:r>
            <a:r>
              <a:rPr lang="en-US" sz="1666">
                <a:solidFill>
                  <a:srgbClr val="100E0E"/>
                </a:solidFill>
                <a:latin typeface="Open Sans Light"/>
              </a:rPr>
              <a:t> стран участников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76145" y="5333654"/>
            <a:ext cx="268172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>
                <a:solidFill>
                  <a:srgbClr val="100E0E"/>
                </a:solidFill>
                <a:latin typeface="Open Sans Light"/>
              </a:rPr>
              <a:t>более </a:t>
            </a:r>
            <a:r>
              <a:rPr lang="en-US" sz="1666">
                <a:solidFill>
                  <a:srgbClr val="100E0E"/>
                </a:solidFill>
                <a:latin typeface="Open Sans Light Bold"/>
              </a:rPr>
              <a:t>12</a:t>
            </a:r>
            <a:r>
              <a:rPr lang="en-US" sz="1666">
                <a:solidFill>
                  <a:srgbClr val="100E0E"/>
                </a:solidFill>
                <a:latin typeface="Open Sans Light"/>
              </a:rPr>
              <a:t> международных организации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91809" y="5354821"/>
            <a:ext cx="201060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>
                <a:solidFill>
                  <a:srgbClr val="100E0E"/>
                </a:solidFill>
                <a:latin typeface="Open Sans Light Bold"/>
              </a:rPr>
              <a:t>1300</a:t>
            </a:r>
            <a:r>
              <a:rPr lang="en-US" sz="1666">
                <a:solidFill>
                  <a:srgbClr val="100E0E"/>
                </a:solidFill>
                <a:latin typeface="Open Sans Light"/>
              </a:rPr>
              <a:t> участников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35933" y="6388430"/>
            <a:ext cx="163234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"/>
              </a:lnSpc>
              <a:spcBef>
                <a:spcPct val="0"/>
              </a:spcBef>
            </a:pPr>
            <a:r>
              <a:rPr lang="en-US" sz="1466">
                <a:solidFill>
                  <a:srgbClr val="000000"/>
                </a:solidFill>
                <a:latin typeface="Montserrat Semi-Bold Bold"/>
              </a:rPr>
              <a:t>WWW.GEWR.KZ</a:t>
            </a:r>
          </a:p>
        </p:txBody>
      </p:sp>
    </p:spTree>
    <p:extLst>
      <p:ext uri="{BB962C8B-B14F-4D97-AF65-F5344CB8AC3E}">
        <p14:creationId xmlns:p14="http://schemas.microsoft.com/office/powerpoint/2010/main" val="31545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4888665" y="-1046986"/>
            <a:ext cx="10820400" cy="5594931"/>
          </a:xfrm>
          <a:prstGeom prst="triangle">
            <a:avLst/>
          </a:prstGeom>
          <a:solidFill>
            <a:srgbClr val="455F51"/>
          </a:solidFill>
        </p:spPr>
      </p:sp>
      <p:sp>
        <p:nvSpPr>
          <p:cNvPr id="3" name="AutoShape 3"/>
          <p:cNvSpPr/>
          <p:nvPr/>
        </p:nvSpPr>
        <p:spPr>
          <a:xfrm>
            <a:off x="-12218" y="6304127"/>
            <a:ext cx="12529681" cy="684343"/>
          </a:xfrm>
          <a:prstGeom prst="rect">
            <a:avLst/>
          </a:prstGeom>
          <a:solidFill>
            <a:srgbClr val="549E39"/>
          </a:solidFill>
        </p:spPr>
      </p:sp>
      <p:sp>
        <p:nvSpPr>
          <p:cNvPr id="4" name="AutoShape 4"/>
          <p:cNvSpPr/>
          <p:nvPr/>
        </p:nvSpPr>
        <p:spPr>
          <a:xfrm>
            <a:off x="1050574" y="2281469"/>
            <a:ext cx="3026257" cy="7044"/>
          </a:xfrm>
          <a:prstGeom prst="rect">
            <a:avLst/>
          </a:prstGeom>
          <a:solidFill>
            <a:srgbClr val="1B1A1A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0574" y="2414658"/>
            <a:ext cx="216121" cy="2195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50574" y="1750479"/>
            <a:ext cx="302625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7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Roboto Slab Regular Bold"/>
              </a:rPr>
              <a:t>Телефон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7035" y="2320264"/>
            <a:ext cx="260594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333">
                <a:solidFill>
                  <a:srgbClr val="000000"/>
                </a:solidFill>
                <a:latin typeface="Roboto Slab Regular"/>
              </a:rPr>
              <a:t>(727) 255 87 78</a:t>
            </a:r>
          </a:p>
          <a:p>
            <a:pPr algn="ctr">
              <a:lnSpc>
                <a:spcPts val="2869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Roboto Slab Regular"/>
              </a:rPr>
              <a:t>+7776 255 84 21</a:t>
            </a:r>
          </a:p>
        </p:txBody>
      </p:sp>
      <p:sp>
        <p:nvSpPr>
          <p:cNvPr id="8" name="AutoShape 8"/>
          <p:cNvSpPr/>
          <p:nvPr/>
        </p:nvSpPr>
        <p:spPr>
          <a:xfrm>
            <a:off x="1050574" y="4057520"/>
            <a:ext cx="3026257" cy="7044"/>
          </a:xfrm>
          <a:prstGeom prst="rect">
            <a:avLst/>
          </a:prstGeom>
          <a:solidFill>
            <a:srgbClr val="1B1A1A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50574" y="4211397"/>
            <a:ext cx="248483" cy="17819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50574" y="3526529"/>
            <a:ext cx="302625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7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Roboto Slab Regular Bold"/>
              </a:rPr>
              <a:t>Email Address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9057" y="4074518"/>
            <a:ext cx="3835429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Arimo"/>
              </a:rPr>
              <a:t>infokazwaste@gmail.com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50575" y="963593"/>
            <a:ext cx="3369071" cy="7953"/>
          </a:xfrm>
          <a:prstGeom prst="rect">
            <a:avLst/>
          </a:prstGeom>
          <a:solidFill>
            <a:srgbClr val="1B1A1A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50574" y="1111870"/>
            <a:ext cx="244445" cy="24444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50575" y="361338"/>
            <a:ext cx="336907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0"/>
              </a:lnSpc>
              <a:spcBef>
                <a:spcPct val="0"/>
              </a:spcBef>
            </a:pPr>
            <a:r>
              <a:rPr lang="en-US" sz="2894">
                <a:solidFill>
                  <a:srgbClr val="000000"/>
                </a:solidFill>
                <a:latin typeface="Roboto Slab Regular Bold"/>
              </a:rPr>
              <a:t>Сайт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8349" y="1031215"/>
            <a:ext cx="309030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  <a:spcBef>
                <a:spcPct val="0"/>
              </a:spcBef>
            </a:pPr>
            <a:r>
              <a:rPr lang="en-US" sz="2597">
                <a:solidFill>
                  <a:srgbClr val="000000"/>
                </a:solidFill>
                <a:latin typeface="Roboto Slab Regular"/>
              </a:rPr>
              <a:t>www.kaz-waste.kz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050574" y="5293836"/>
            <a:ext cx="3026257" cy="7143"/>
          </a:xfrm>
          <a:prstGeom prst="rect">
            <a:avLst/>
          </a:prstGeom>
          <a:solidFill>
            <a:srgbClr val="1B1A1A"/>
          </a:solidFill>
        </p:spPr>
      </p:sp>
      <p:sp>
        <p:nvSpPr>
          <p:cNvPr id="17" name="TextBox 17"/>
          <p:cNvSpPr txBox="1"/>
          <p:nvPr/>
        </p:nvSpPr>
        <p:spPr>
          <a:xfrm>
            <a:off x="1050574" y="4762845"/>
            <a:ext cx="302625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7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Roboto Slab Regular Bold"/>
              </a:rPr>
              <a:t>Instagram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3873" y="5463967"/>
            <a:ext cx="1362957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Roboto Slab Regular"/>
              </a:rPr>
              <a:t>kazwaste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0575" y="5517958"/>
            <a:ext cx="267775" cy="26777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7580979" y="476789"/>
            <a:ext cx="3302498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  <a:spcBef>
                <a:spcPct val="0"/>
              </a:spcBef>
            </a:pPr>
            <a:r>
              <a:rPr lang="en-US" sz="3334">
                <a:solidFill>
                  <a:srgbClr val="FFFFFF"/>
                </a:solidFill>
                <a:latin typeface="Roboto Slab Regular Bold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9290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1418018"/>
            <a:ext cx="3871327" cy="3034014"/>
          </a:xfrm>
        </p:spPr>
        <p:txBody>
          <a:bodyPr rtlCol="0">
            <a:normAutofit/>
          </a:bodyPr>
          <a:lstStyle/>
          <a:p>
            <a:pPr rtl="0"/>
            <a:r>
              <a:rPr lang="ru-RU" sz="2800" dirty="0" smtClean="0"/>
              <a:t>Казахстанская ассоциация по управлению отходами «</a:t>
            </a:r>
            <a:r>
              <a:rPr lang="en-US" sz="2800" dirty="0" smtClean="0"/>
              <a:t>KazWaste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40FC70B0-5D08-4BDC-852E-3FD7214DA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227" y="495300"/>
            <a:ext cx="7253873" cy="5905499"/>
          </a:xfrm>
        </p:spPr>
        <p:txBody>
          <a:bodyPr numCol="1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500" b="1" dirty="0" smtClean="0"/>
              <a:t>9</a:t>
            </a:r>
            <a:r>
              <a:rPr lang="ru-RU" sz="2500" dirty="0" smtClean="0"/>
              <a:t> лет работы в секторе управления отходами</a:t>
            </a:r>
            <a:endParaRPr lang="ru-RU" sz="2500" i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500" b="1" dirty="0" smtClean="0"/>
              <a:t>50</a:t>
            </a:r>
            <a:r>
              <a:rPr lang="ru-RU" sz="2500" dirty="0" smtClean="0"/>
              <a:t> предприятий по сбору, переработке, захоронению разных видов отходов со всех регионов Казахстана</a:t>
            </a:r>
            <a:endParaRPr lang="ru-RU" sz="2500" i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500" b="1" dirty="0" smtClean="0"/>
              <a:t>5</a:t>
            </a:r>
            <a:r>
              <a:rPr lang="ru-RU" sz="2500" dirty="0" smtClean="0"/>
              <a:t> аккредитаций в госорганах</a:t>
            </a:r>
            <a:r>
              <a:rPr lang="en-US" sz="2500" dirty="0" smtClean="0"/>
              <a:t> </a:t>
            </a:r>
            <a:r>
              <a:rPr lang="ru-RU" sz="2500" dirty="0" smtClean="0"/>
              <a:t>и НПП «</a:t>
            </a:r>
            <a:r>
              <a:rPr lang="ru-RU" sz="2500" dirty="0" err="1" smtClean="0"/>
              <a:t>Атамекен</a:t>
            </a:r>
            <a:r>
              <a:rPr lang="ru-RU" sz="2500" dirty="0" smtClean="0"/>
              <a:t>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500" dirty="0" smtClean="0"/>
              <a:t>Статус </a:t>
            </a:r>
            <a:r>
              <a:rPr lang="ru-RU" sz="2500" b="1" dirty="0" smtClean="0"/>
              <a:t>саморегулируемой</a:t>
            </a:r>
            <a:r>
              <a:rPr lang="ru-RU" sz="2500" dirty="0" smtClean="0"/>
              <a:t> организации (2017)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500" dirty="0" smtClean="0"/>
              <a:t>Создатель первой </a:t>
            </a:r>
            <a:r>
              <a:rPr lang="ru-RU" sz="2500" b="1" dirty="0" smtClean="0"/>
              <a:t>биржи отходов </a:t>
            </a:r>
            <a:r>
              <a:rPr lang="ru-RU" sz="2500" dirty="0" smtClean="0"/>
              <a:t>и вторичных ресурсов в Казахстане </a:t>
            </a:r>
            <a:r>
              <a:rPr lang="en-US" sz="2500" dirty="0">
                <a:hlinkClick r:id="rId3"/>
              </a:rPr>
              <a:t>https://waste-ex.kz</a:t>
            </a:r>
            <a:r>
              <a:rPr lang="en-US" sz="2500" dirty="0" smtClean="0">
                <a:hlinkClick r:id="rId3"/>
              </a:rPr>
              <a:t>/</a:t>
            </a:r>
            <a:r>
              <a:rPr lang="ru-RU" sz="2500" dirty="0" smtClean="0"/>
              <a:t>  (2019)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500" dirty="0" smtClean="0"/>
              <a:t>Организатор крупнейшего ежегодного  Форума «</a:t>
            </a:r>
            <a:r>
              <a:rPr lang="en-US" sz="2500" b="1" dirty="0" smtClean="0"/>
              <a:t>Green</a:t>
            </a:r>
            <a:r>
              <a:rPr lang="ru-RU" sz="2500" b="1" dirty="0" smtClean="0"/>
              <a:t> </a:t>
            </a:r>
            <a:r>
              <a:rPr lang="en-US" sz="2500" b="1" dirty="0" smtClean="0"/>
              <a:t>Energy &amp; Waste Recycling</a:t>
            </a:r>
            <a:r>
              <a:rPr lang="ru-RU" sz="2500" b="1" dirty="0" smtClean="0"/>
              <a:t>»</a:t>
            </a:r>
            <a:r>
              <a:rPr lang="en-US" sz="2500" b="1" dirty="0" smtClean="0"/>
              <a:t> </a:t>
            </a:r>
            <a:r>
              <a:rPr lang="en-US" sz="2500" dirty="0"/>
              <a:t>Forum </a:t>
            </a:r>
            <a:r>
              <a:rPr lang="en-US" sz="2500" dirty="0">
                <a:hlinkClick r:id="rId4"/>
              </a:rPr>
              <a:t>https://gewr.kz</a:t>
            </a:r>
            <a:r>
              <a:rPr lang="en-US" sz="2500" dirty="0" smtClean="0">
                <a:hlinkClick r:id="rId4"/>
              </a:rPr>
              <a:t>/</a:t>
            </a:r>
            <a:r>
              <a:rPr lang="en-US" sz="2500" dirty="0" smtClean="0"/>
              <a:t>  </a:t>
            </a:r>
            <a:r>
              <a:rPr lang="ru-RU" sz="2500" dirty="0" smtClean="0"/>
              <a:t>(2015)</a:t>
            </a:r>
            <a:r>
              <a:rPr lang="en-US" sz="2500" dirty="0" smtClean="0"/>
              <a:t> </a:t>
            </a:r>
            <a:endParaRPr lang="ru-RU" sz="25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244" y="5732722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03" y="1193800"/>
            <a:ext cx="4610100" cy="2857499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Предотвращение образования отходов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88903" y="2402313"/>
            <a:ext cx="850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1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013" y="57262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1" y="1193800"/>
            <a:ext cx="5430614" cy="3625301"/>
          </a:xfrm>
        </p:spPr>
      </p:pic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08960" y="230744"/>
            <a:ext cx="8903368" cy="634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Предотвращение отходов в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ЦУР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85963" y="1349132"/>
            <a:ext cx="8373978" cy="485748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Задача 12.3 К 2030 году сократить вдвое … количество пищевых отходов … и уменьшить потери продовольствия …</a:t>
            </a:r>
          </a:p>
          <a:p>
            <a:pPr lvl="1" algn="just"/>
            <a:r>
              <a:rPr lang="ru-RU" dirty="0"/>
              <a:t>Индикатор 12.3.1 а) Индекс потери продовольствия и (b) Индекс пищевых отходов</a:t>
            </a:r>
          </a:p>
          <a:p>
            <a:pPr marL="266700" lvl="1" indent="-266700" algn="just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ru-RU" sz="2400" dirty="0"/>
              <a:t>Задача 12.4 К 2020 году добиться экологически рационального использования химических веществ и всех отходов на протяжении всего их жизненного цикла в ….</a:t>
            </a:r>
          </a:p>
          <a:p>
            <a:pPr marL="449580" lvl="2" indent="-266700" algn="just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ru-RU" sz="2000" dirty="0"/>
              <a:t>Индикатор 12.4.2 a) Образование опасных отходов на душу населения и b) доля обрабатываемых опасных отходов в разбивке по видам </a:t>
            </a:r>
            <a:r>
              <a:rPr lang="ru-RU" sz="2000" dirty="0" smtClean="0"/>
              <a:t>обработки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" r="-102"/>
          <a:stretch/>
        </p:blipFill>
        <p:spPr>
          <a:xfrm>
            <a:off x="450410" y="475378"/>
            <a:ext cx="2403765" cy="2377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/>
          <a:stretch/>
        </p:blipFill>
        <p:spPr>
          <a:xfrm>
            <a:off x="269507" y="3879489"/>
            <a:ext cx="2765570" cy="17705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13" y="56373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95" y="398841"/>
            <a:ext cx="6332589" cy="84281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Предотвращение образования пластика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43" y="1592884"/>
            <a:ext cx="6609724" cy="49907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30 мая </a:t>
            </a:r>
            <a:r>
              <a:rPr lang="ru-RU" dirty="0" smtClean="0"/>
              <a:t>– 1 июня 2022 </a:t>
            </a:r>
            <a:r>
              <a:rPr lang="ru-RU" dirty="0"/>
              <a:t>года в Дакаре, </a:t>
            </a:r>
            <a:r>
              <a:rPr lang="ru-RU" dirty="0" err="1"/>
              <a:t>Синегал</a:t>
            </a:r>
            <a:r>
              <a:rPr lang="ru-RU" dirty="0"/>
              <a:t>, </a:t>
            </a:r>
            <a:r>
              <a:rPr lang="ru-RU" dirty="0" smtClean="0"/>
              <a:t>состоялось заседание </a:t>
            </a:r>
            <a:r>
              <a:rPr lang="ru-RU" dirty="0"/>
              <a:t>Рабочей группы открытого </a:t>
            </a:r>
            <a:r>
              <a:rPr lang="ru-RU" dirty="0" smtClean="0"/>
              <a:t>состава </a:t>
            </a:r>
            <a:r>
              <a:rPr lang="ru-RU" dirty="0"/>
              <a:t>по подготовке к межправительственным переговорам по загрязнению </a:t>
            </a:r>
            <a:r>
              <a:rPr lang="ru-RU" dirty="0" smtClean="0"/>
              <a:t>пластиком</a:t>
            </a:r>
          </a:p>
          <a:p>
            <a:r>
              <a:rPr lang="ru-RU" dirty="0" smtClean="0"/>
              <a:t>Проблемные тезисы:</a:t>
            </a:r>
            <a:endParaRPr lang="ru-RU" dirty="0"/>
          </a:p>
          <a:p>
            <a:pPr lvl="1"/>
            <a:r>
              <a:rPr lang="ru-RU" i="1" dirty="0" smtClean="0"/>
              <a:t>Пластик</a:t>
            </a:r>
            <a:r>
              <a:rPr lang="ru-RU" i="1" dirty="0"/>
              <a:t> вызывает загрязнение на протяжении всего жизненного цикла, от добычи сырья до производства, использования и утилизации отходов.</a:t>
            </a:r>
          </a:p>
          <a:p>
            <a:pPr lvl="1"/>
            <a:r>
              <a:rPr lang="ru-RU" i="1" dirty="0" smtClean="0"/>
              <a:t>Проблема </a:t>
            </a:r>
            <a:r>
              <a:rPr lang="ru-RU" i="1" dirty="0"/>
              <a:t>заключается в том, что мы производим слишком много пластика, тем самым способствуя образованию отходов.</a:t>
            </a:r>
          </a:p>
          <a:p>
            <a:pPr lvl="1"/>
            <a:r>
              <a:rPr lang="ru-RU" i="1" dirty="0" smtClean="0"/>
              <a:t>Сокращение </a:t>
            </a:r>
            <a:r>
              <a:rPr lang="ru-RU" i="1" dirty="0"/>
              <a:t>производства пластмасс - вот решение проблемы</a:t>
            </a:r>
            <a:r>
              <a:rPr lang="ru-RU" i="1" dirty="0" smtClean="0"/>
              <a:t>.</a:t>
            </a:r>
          </a:p>
          <a:p>
            <a:r>
              <a:rPr lang="ru-RU" dirty="0"/>
              <a:t>Планируется полностью завершить переговоры по глобальному соглашению по пластику до конца 2024 года.</a:t>
            </a:r>
            <a:endParaRPr lang="ru-RU" i="1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2754"/>
          <a:stretch>
            <a:fillRect/>
          </a:stretch>
        </p:blipFill>
        <p:spPr>
          <a:xfrm>
            <a:off x="7156174" y="395094"/>
            <a:ext cx="4937885" cy="622119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25" y="5677123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03" y="1193800"/>
            <a:ext cx="4610100" cy="2857499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Развитие циркулярной экономики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88903" y="2402313"/>
            <a:ext cx="850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913" y="57135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9" y="1459238"/>
            <a:ext cx="6198649" cy="3178793"/>
          </a:xfrm>
        </p:spPr>
      </p:pic>
    </p:spTree>
    <p:extLst>
      <p:ext uri="{BB962C8B-B14F-4D97-AF65-F5344CB8AC3E}">
        <p14:creationId xmlns:p14="http://schemas.microsoft.com/office/powerpoint/2010/main" val="11907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2754"/>
          <a:stretch>
            <a:fillRect/>
          </a:stretch>
        </p:blipFill>
        <p:spPr>
          <a:xfrm>
            <a:off x="673768" y="625642"/>
            <a:ext cx="3116851" cy="3927107"/>
          </a:xfr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03952" y="1210078"/>
            <a:ext cx="7419619" cy="5258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Проектирование устойчивых продуктов (продвижение долговечности продукции, </a:t>
            </a:r>
            <a:r>
              <a:rPr lang="ru-RU" sz="2400" dirty="0" err="1" smtClean="0"/>
              <a:t>цифровизация</a:t>
            </a:r>
            <a:r>
              <a:rPr lang="ru-RU" sz="2400" dirty="0" smtClean="0"/>
              <a:t> информации и </a:t>
            </a:r>
            <a:r>
              <a:rPr lang="ru-RU" sz="2400" dirty="0" err="1" smtClean="0"/>
              <a:t>др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/>
              <a:t>Стандартизация и повторное использование тары</a:t>
            </a:r>
          </a:p>
          <a:p>
            <a:r>
              <a:rPr lang="ru-RU" sz="2400" dirty="0" smtClean="0"/>
              <a:t>100</a:t>
            </a:r>
            <a:r>
              <a:rPr lang="ru-RU" sz="2400" dirty="0"/>
              <a:t>% использование вторичного сырья </a:t>
            </a:r>
            <a:r>
              <a:rPr lang="ru-RU" sz="2400" dirty="0" smtClean="0"/>
              <a:t>при </a:t>
            </a:r>
            <a:r>
              <a:rPr lang="ru-RU" sz="2400" dirty="0"/>
              <a:t>производстве </a:t>
            </a:r>
            <a:r>
              <a:rPr lang="ru-RU" sz="2400" dirty="0" smtClean="0"/>
              <a:t>продукции (</a:t>
            </a:r>
            <a:r>
              <a:rPr lang="ru-RU" sz="2400" dirty="0"/>
              <a:t>полиэтилен, </a:t>
            </a:r>
            <a:r>
              <a:rPr lang="ru-RU" sz="2400" dirty="0" smtClean="0"/>
              <a:t>полиэстер, бумага </a:t>
            </a:r>
            <a:r>
              <a:rPr lang="ru-RU" sz="2400" dirty="0"/>
              <a:t>и пр</a:t>
            </a:r>
            <a:r>
              <a:rPr lang="ru-RU" sz="2400" dirty="0" smtClean="0"/>
              <a:t>.)</a:t>
            </a:r>
          </a:p>
          <a:p>
            <a:r>
              <a:rPr lang="ru-RU" sz="2400" dirty="0" err="1" smtClean="0"/>
              <a:t>Циркулярность</a:t>
            </a:r>
            <a:r>
              <a:rPr lang="ru-RU" sz="2400" dirty="0" smtClean="0"/>
              <a:t> в производственных процессах</a:t>
            </a:r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24733" y="423977"/>
            <a:ext cx="7471580" cy="110664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 действий ЕС по развитию экономики замкнутого цикла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13" y="56373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050037D-17B6-4B6A-BF3A-E271DFE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04" y="151849"/>
            <a:ext cx="11123596" cy="1537803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/>
              <a:t>Доля переработки и утилизации отходов в Казахстане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167473"/>
              </p:ext>
            </p:extLst>
          </p:nvPr>
        </p:nvGraphicFramePr>
        <p:xfrm>
          <a:off x="712269" y="2108200"/>
          <a:ext cx="10562156" cy="368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0368" y="6300002"/>
            <a:ext cx="3955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Источник: </a:t>
            </a:r>
            <a:r>
              <a:rPr lang="ru-RU" sz="1600" dirty="0" smtClean="0">
                <a:hlinkClick r:id="rId4"/>
              </a:rPr>
              <a:t>https</a:t>
            </a:r>
            <a:r>
              <a:rPr lang="ru-RU" sz="1600" dirty="0">
                <a:hlinkClick r:id="rId4"/>
              </a:rPr>
              <a:t>://stat.gov.kz</a:t>
            </a:r>
            <a:r>
              <a:rPr lang="ru-RU" sz="1600" dirty="0" smtClean="0">
                <a:hlinkClick r:id="rId4"/>
              </a:rPr>
              <a:t>/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13" y="56373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0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03" y="1193800"/>
            <a:ext cx="4610100" cy="2857499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Снижение химического загрязнения отходами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88903" y="2402313"/>
            <a:ext cx="850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13" y="5637367"/>
            <a:ext cx="129473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64" y="1193800"/>
            <a:ext cx="5326578" cy="3424228"/>
          </a:xfrm>
        </p:spPr>
      </p:pic>
    </p:spTree>
    <p:extLst>
      <p:ext uri="{BB962C8B-B14F-4D97-AF65-F5344CB8AC3E}">
        <p14:creationId xmlns:p14="http://schemas.microsoft.com/office/powerpoint/2010/main" val="39236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86_TF33476885.potx" id="{050EF630-A309-4220-9074-EFAF69653A0A}" vid="{EAD3587A-A5A2-4186-BFE3-098457E9F5F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Классическая презентация для всех сотрудников компании</Template>
  <TotalTime>2462</TotalTime>
  <Words>649</Words>
  <Application>Microsoft Office PowerPoint</Application>
  <PresentationFormat>Широкоэкранный</PresentationFormat>
  <Paragraphs>114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Arimo</vt:lpstr>
      <vt:lpstr>Calibri</vt:lpstr>
      <vt:lpstr>Calibri Light</vt:lpstr>
      <vt:lpstr>Montserrat Semi-Bold Bold</vt:lpstr>
      <vt:lpstr>Open Sans Extra Bold Bold</vt:lpstr>
      <vt:lpstr>Open Sans Light</vt:lpstr>
      <vt:lpstr>Open Sans Light Bold</vt:lpstr>
      <vt:lpstr>Roboto Slab Regular</vt:lpstr>
      <vt:lpstr>Roboto Slab Regular Bold</vt:lpstr>
      <vt:lpstr>Times New Roman</vt:lpstr>
      <vt:lpstr>Wingdings</vt:lpstr>
      <vt:lpstr>RetrospectVTI</vt:lpstr>
      <vt:lpstr>5 актуальных вызовов в управлении отходами в Казахстане</vt:lpstr>
      <vt:lpstr>Казахстанская ассоциация по управлению отходами «KazWaste»</vt:lpstr>
      <vt:lpstr>Предотвращение образования отходов</vt:lpstr>
      <vt:lpstr>Предотвращение отходов в  ЦУР </vt:lpstr>
      <vt:lpstr>Предотвращение образования пластика</vt:lpstr>
      <vt:lpstr>Развитие циркулярной экономики</vt:lpstr>
      <vt:lpstr>План действий ЕС по развитию экономики замкнутого цикла</vt:lpstr>
      <vt:lpstr>Доля переработки и утилизации отходов в Казахстане</vt:lpstr>
      <vt:lpstr>Снижение химического загрязнения отходами</vt:lpstr>
      <vt:lpstr>Презентация PowerPoint</vt:lpstr>
      <vt:lpstr>Ужесточение регулирования пестицидов</vt:lpstr>
      <vt:lpstr>Сокращение углеродного следа в секторе отходов</vt:lpstr>
      <vt:lpstr>Сектор управления отходами и парниковые газы</vt:lpstr>
      <vt:lpstr>Коллаборация и всеобщая ответственность</vt:lpstr>
      <vt:lpstr>Ответственность за чистый офис, дом, город, страну – лежит на каждом из нас!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Обзоры, анализы, отчеты</dc:title>
  <dc:creator>Yuliya Dushkina</dc:creator>
  <cp:lastModifiedBy>Yuliya Dushkina</cp:lastModifiedBy>
  <cp:revision>63</cp:revision>
  <dcterms:created xsi:type="dcterms:W3CDTF">2022-04-27T05:15:04Z</dcterms:created>
  <dcterms:modified xsi:type="dcterms:W3CDTF">2022-06-02T18:32:05Z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